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401" r:id="rId3"/>
    <p:sldId id="293" r:id="rId4"/>
    <p:sldId id="364" r:id="rId5"/>
    <p:sldId id="404" r:id="rId6"/>
    <p:sldId id="402" r:id="rId7"/>
    <p:sldId id="403" r:id="rId8"/>
    <p:sldId id="257" r:id="rId9"/>
    <p:sldId id="378" r:id="rId10"/>
    <p:sldId id="327" r:id="rId11"/>
    <p:sldId id="332" r:id="rId12"/>
    <p:sldId id="328" r:id="rId13"/>
    <p:sldId id="329" r:id="rId14"/>
    <p:sldId id="333" r:id="rId15"/>
    <p:sldId id="334" r:id="rId16"/>
    <p:sldId id="358" r:id="rId17"/>
    <p:sldId id="40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49" autoAdjust="0"/>
    <p:restoredTop sz="74788" autoAdjust="0"/>
  </p:normalViewPr>
  <p:slideViewPr>
    <p:cSldViewPr snapToGrid="0">
      <p:cViewPr varScale="1">
        <p:scale>
          <a:sx n="50" d="100"/>
          <a:sy n="50" d="100"/>
        </p:scale>
        <p:origin x="1020" y="52"/>
      </p:cViewPr>
      <p:guideLst/>
    </p:cSldViewPr>
  </p:slideViewPr>
  <p:outlineViewPr>
    <p:cViewPr>
      <p:scale>
        <a:sx n="33" d="100"/>
        <a:sy n="33" d="100"/>
      </p:scale>
      <p:origin x="0" y="-573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C494D-7044-4E0A-80CA-5E6BF3B053A6}" type="datetimeFigureOut">
              <a:rPr lang="en-AU" smtClean="0"/>
              <a:t>15/09/2021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AA983-85EB-42D9-8F70-51E9F1EB2E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588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AA983-85EB-42D9-8F70-51E9F1EB2EF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9739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AA983-85EB-42D9-8F70-51E9F1EB2EFA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7263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AA983-85EB-42D9-8F70-51E9F1EB2EFA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193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CBB40-EE09-442C-A2EE-2F11789DF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B11676-814D-4CF7-8E08-DD99FEB4D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EB048-0DE4-4B48-82AC-2CF497D65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7659-A00D-4167-8F53-8B47CFF712E7}" type="datetimeFigureOut">
              <a:rPr lang="en-AU" smtClean="0"/>
              <a:t>15/09/2021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7A779-EF73-41AD-9B24-9A087A1B5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1B6C6-A765-4382-AF19-4E872CF8C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F11C-8AA1-44A1-BCEC-748D9EACF40F}" type="slidenum">
              <a:rPr lang="en-AU" smtClean="0"/>
              <a:t>‹#›</a:t>
            </a:fld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551101-D1C8-4244-BA0B-89AAA8CBD538}"/>
              </a:ext>
            </a:extLst>
          </p:cNvPr>
          <p:cNvSpPr/>
          <p:nvPr userDrawn="1"/>
        </p:nvSpPr>
        <p:spPr>
          <a:xfrm>
            <a:off x="5537200" y="-88900"/>
            <a:ext cx="98425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439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56F0E-A770-4639-9606-F6B5704E4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9EAF49-0BF2-4672-9988-446FEA428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3F12A-1BBC-4422-8225-A16AB5CA4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7659-A00D-4167-8F53-8B47CFF712E7}" type="datetimeFigureOut">
              <a:rPr lang="en-AU" smtClean="0"/>
              <a:t>15/09/2021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5BE2A-6857-4AC6-8767-5BAF5ECC4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AC6A8-1969-4BEE-A3D4-10CAA3743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F11C-8AA1-44A1-BCEC-748D9EACF4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718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8E2BC0-080B-467E-8E6C-94068956D2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F962F4-FB3E-4A71-B7B8-D1B9BBD34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4BA21-1B61-4584-B71B-64B195226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7659-A00D-4167-8F53-8B47CFF712E7}" type="datetimeFigureOut">
              <a:rPr lang="en-AU" smtClean="0"/>
              <a:t>15/09/2021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FA0EE-53A4-4329-8073-056E5C934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4878-9C20-4D3E-9BDF-935152CFB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F11C-8AA1-44A1-BCEC-748D9EACF4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7022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8E1CE-693D-4B77-BA5C-DC061356C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459"/>
            <a:ext cx="12192000" cy="109114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D9DAA-97E0-4151-9F84-FA4AB62F9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7601"/>
            <a:ext cx="4351867" cy="45381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D7DD5-EA83-4EFF-BB39-2EA020742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7659-A00D-4167-8F53-8B47CFF712E7}" type="datetimeFigureOut">
              <a:rPr lang="en-AU" smtClean="0"/>
              <a:t>15/09/2021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C8101-E83C-4CA1-A2C6-8D05A4777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CEC65-7D8B-4362-9F5D-482847A75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F11C-8AA1-44A1-BCEC-748D9EACF40F}" type="slidenum">
              <a:rPr lang="en-AU" smtClean="0"/>
              <a:t>‹#›</a:t>
            </a:fld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C52382-A7A8-4809-B608-997A882E76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9665746" y="1571297"/>
            <a:ext cx="3764928" cy="8953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E1402F-2F64-49EE-A133-4B59AF665A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421598" y="4011519"/>
            <a:ext cx="1770402" cy="28742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C105F9-8F9B-4482-A11A-CEE6471E49BB}"/>
              </a:ext>
            </a:extLst>
          </p:cNvPr>
          <p:cNvSpPr/>
          <p:nvPr userDrawn="1"/>
        </p:nvSpPr>
        <p:spPr>
          <a:xfrm>
            <a:off x="5537200" y="-88900"/>
            <a:ext cx="98425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785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9F1A6-DCD4-4736-8E75-5A69E6DD4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95B4D-B60F-4422-B50D-C95BF1527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FADE3-37FE-44A6-A5A1-64E20E596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7659-A00D-4167-8F53-8B47CFF712E7}" type="datetimeFigureOut">
              <a:rPr lang="en-AU" smtClean="0"/>
              <a:t>15/09/2021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857EC-7FC2-48EE-AF44-F459838EA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DB7E9-BBBF-4CA9-A88D-202A26A5C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F11C-8AA1-44A1-BCEC-748D9EACF4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787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DE91C-1340-485C-9054-080C8F06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B5F3F-1163-465C-85A1-092D97763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021A1F-0828-4361-A899-2992049D5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E67C49-33C3-43A4-B9A2-68E030919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7659-A00D-4167-8F53-8B47CFF712E7}" type="datetimeFigureOut">
              <a:rPr lang="en-AU" smtClean="0"/>
              <a:t>15/09/2021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F5779D-5090-42DC-9C2C-A5406C33B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CA7AC-722D-4641-B4B4-CA88AC97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F11C-8AA1-44A1-BCEC-748D9EACF4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275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021EB-64A5-432F-B246-95CE2411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2B3F2-7000-43CB-89CF-89199C46D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2F9F3-284B-4D01-B170-245897E20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64A3E-1741-40A0-AF86-3DBEAC2856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DDC7ED-0161-4411-8935-FA3E324C8E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2C4278-76AC-4762-A038-D0087CDC6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7659-A00D-4167-8F53-8B47CFF712E7}" type="datetimeFigureOut">
              <a:rPr lang="en-AU" smtClean="0"/>
              <a:t>15/09/2021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43F178-0BCB-427F-8DF5-D7DD9E36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FC76B1-931F-44E6-9A91-FD137D0E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F11C-8AA1-44A1-BCEC-748D9EACF4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575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A0A67-5C64-4E71-9B19-69CF8CD6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521EAD-E198-4DF9-925F-F1E1E787F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7659-A00D-4167-8F53-8B47CFF712E7}" type="datetimeFigureOut">
              <a:rPr lang="en-AU" smtClean="0"/>
              <a:t>15/09/2021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81D5A-24EF-4BE1-9BEE-A696ED5A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45516-B212-4DA2-959D-6FD88EA3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F11C-8AA1-44A1-BCEC-748D9EACF4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548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82317-163A-488A-A363-684239F3F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7659-A00D-4167-8F53-8B47CFF712E7}" type="datetimeFigureOut">
              <a:rPr lang="en-AU" smtClean="0"/>
              <a:t>15/09/2021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638ABB-809C-4667-805C-53C01BD7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99E1A-482B-4937-ACAA-0D2B4CAF2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F11C-8AA1-44A1-BCEC-748D9EACF4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05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E6CF8-55A3-462F-BCC5-24BEDACA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6E226-37FC-4369-B2CA-31389A5E1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5B4A2-535F-4533-909B-B8D9B8F1E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2FE1D-27DB-47FB-9FCC-C44BF603C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7659-A00D-4167-8F53-8B47CFF712E7}" type="datetimeFigureOut">
              <a:rPr lang="en-AU" smtClean="0"/>
              <a:t>15/09/2021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E8E2C-0BF8-4448-A5FC-AD63DB41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BDFD7-B6FB-4191-852C-1AAE5DC12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F11C-8AA1-44A1-BCEC-748D9EACF4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451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D3249-734C-435D-85FA-C4959D1B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33F6E9-46FD-4B24-9E37-73417F7683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41CC2-72C9-4983-B70C-AD46B0D04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C3705-739D-4719-9891-E6F70D5B1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7659-A00D-4167-8F53-8B47CFF712E7}" type="datetimeFigureOut">
              <a:rPr lang="en-AU" smtClean="0"/>
              <a:t>15/09/2021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0914F-CD80-4601-BA5F-5CE96E093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D560F-2B71-4903-A259-3D7F3768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F11C-8AA1-44A1-BCEC-748D9EACF4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027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0A1EF8-BFCD-4AE3-AEC7-7D4ED1F70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872A2-2C59-4A02-A159-10EF770FC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7815F-DE9C-4EF6-AAD0-6475923807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E7659-A00D-4167-8F53-8B47CFF712E7}" type="datetimeFigureOut">
              <a:rPr lang="en-AU" smtClean="0"/>
              <a:t>15/09/2021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C5216-B440-4B43-95F0-C5D0E5860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E0C73-CEAC-465D-86E3-254A801B8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9F11C-8AA1-44A1-BCEC-748D9EACF40F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DA833-6DF9-45E5-9E57-142945972EE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28462" y="0"/>
            <a:ext cx="5857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AU" sz="1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14741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7E3C3-7239-449D-AAC9-9B5929B4D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0" y="304800"/>
            <a:ext cx="5715000" cy="3898559"/>
          </a:xfrm>
        </p:spPr>
        <p:txBody>
          <a:bodyPr>
            <a:normAutofit/>
          </a:bodyPr>
          <a:lstStyle/>
          <a:p>
            <a:r>
              <a:rPr lang="en-GB" sz="8800" b="0" dirty="0">
                <a:latin typeface="Impact" panose="020B0806030902050204" pitchFamily="34" charset="0"/>
              </a:rPr>
              <a:t>MANAGING EXTREME WILDFIRES</a:t>
            </a:r>
            <a:endParaRPr lang="en-AU" sz="8800" b="0" dirty="0">
              <a:latin typeface="Impact" panose="020B080603090205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648F69-5647-4E77-A90E-D8B770990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0" y="4543865"/>
            <a:ext cx="5598886" cy="1885964"/>
          </a:xfrm>
        </p:spPr>
        <p:txBody>
          <a:bodyPr/>
          <a:lstStyle/>
          <a:p>
            <a:r>
              <a:rPr lang="en-GB" b="0" dirty="0"/>
              <a:t>A virtual PDP Workshop for the 2021 AFAC Conference.</a:t>
            </a:r>
          </a:p>
          <a:p>
            <a:r>
              <a:rPr lang="en-GB" b="0" dirty="0"/>
              <a:t>Rick McRae, Jason Sharples</a:t>
            </a:r>
          </a:p>
          <a:p>
            <a:r>
              <a:rPr lang="en-GB" b="0" dirty="0"/>
              <a:t>UNSW Bushfire Research Group.</a:t>
            </a:r>
            <a:endParaRPr lang="en-AU" b="0" dirty="0"/>
          </a:p>
        </p:txBody>
      </p:sp>
      <p:pic>
        <p:nvPicPr>
          <p:cNvPr id="8" name="Picture 7" descr="A picture containing outdoor, grass, mountain, nature&#10;&#10;Description automatically generated">
            <a:extLst>
              <a:ext uri="{FF2B5EF4-FFF2-40B4-BE49-F238E27FC236}">
                <a16:creationId xmlns:a16="http://schemas.microsoft.com/office/drawing/2014/main" id="{ECC8491B-9EEA-4E3B-8B4F-84C1963C3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12035"/>
            <a:ext cx="5734283" cy="3233531"/>
          </a:xfrm>
          <a:prstGeom prst="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2D16266D-9F21-4375-8C7F-08D16681B3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3046514"/>
            <a:ext cx="5714999" cy="382473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149C07-074C-45C9-AF41-B32C1E5DC264}"/>
              </a:ext>
            </a:extLst>
          </p:cNvPr>
          <p:cNvCxnSpPr/>
          <p:nvPr/>
        </p:nvCxnSpPr>
        <p:spPr>
          <a:xfrm>
            <a:off x="676894" y="1033153"/>
            <a:ext cx="3895106" cy="11994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C70F38-051F-4AB6-9BFD-1468E25061E3}"/>
              </a:ext>
            </a:extLst>
          </p:cNvPr>
          <p:cNvCxnSpPr>
            <a:cxnSpLocks/>
          </p:cNvCxnSpPr>
          <p:nvPr/>
        </p:nvCxnSpPr>
        <p:spPr>
          <a:xfrm>
            <a:off x="1155700" y="4203359"/>
            <a:ext cx="298450" cy="95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88CFF92-B5CC-4022-A959-D0B33A912C83}"/>
              </a:ext>
            </a:extLst>
          </p:cNvPr>
          <p:cNvSpPr txBox="1"/>
          <p:nvPr/>
        </p:nvSpPr>
        <p:spPr>
          <a:xfrm>
            <a:off x="0" y="0"/>
            <a:ext cx="1129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first case: Early VLS edge (red line) (photo: Wayne West); 2hr later VLS escalation (</a:t>
            </a:r>
            <a:r>
              <a:rPr lang="en-GB" dirty="0" err="1"/>
              <a:t>linescan</a:t>
            </a:r>
            <a:r>
              <a:rPr lang="en-GB" dirty="0"/>
              <a:t>: NSWRFS)</a:t>
            </a:r>
            <a:endParaRPr lang="en-AU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A29FF26-F993-43B2-B2B1-A8BD11A3CD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17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972"/>
    </mc:Choice>
    <mc:Fallback>
      <p:transition spd="slow" advTm="21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BD931-C5A8-4FD3-849F-6595D3360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AU" sz="4400" b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Extreme wildfires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F5CF3-CBB0-42B2-BF19-13517C841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7600"/>
            <a:ext cx="8897815" cy="5365261"/>
          </a:xfrm>
        </p:spPr>
        <p:txBody>
          <a:bodyPr/>
          <a:lstStyle/>
          <a:p>
            <a:pPr lvl="0"/>
            <a:r>
              <a:rPr lang="en-GB" sz="4400" b="0" kern="1200" dirty="0">
                <a:solidFill>
                  <a:schemeClr val="tx1"/>
                </a:solidFill>
                <a:effectLst/>
                <a:ea typeface="+mj-ea"/>
                <a:cs typeface="+mj-cs"/>
              </a:rPr>
              <a:t>An </a:t>
            </a:r>
            <a:r>
              <a:rPr lang="en-GB" sz="4400" b="1" kern="1200" dirty="0">
                <a:solidFill>
                  <a:srgbClr val="FF0000"/>
                </a:solidFill>
                <a:effectLst/>
                <a:ea typeface="+mj-ea"/>
                <a:cs typeface="+mj-cs"/>
              </a:rPr>
              <a:t>extreme wildfire </a:t>
            </a:r>
            <a:r>
              <a:rPr lang="en-GB" sz="4400" b="0" kern="1200" dirty="0">
                <a:solidFill>
                  <a:schemeClr val="tx1"/>
                </a:solidFill>
                <a:effectLst/>
                <a:ea typeface="+mj-ea"/>
                <a:cs typeface="+mj-cs"/>
              </a:rPr>
              <a:t>is one that, on one or more occasions, develops a blow-up fire event.</a:t>
            </a:r>
            <a:endParaRPr lang="en-AU" sz="4400" b="0" kern="1200" dirty="0">
              <a:solidFill>
                <a:schemeClr val="tx1"/>
              </a:solidFill>
              <a:effectLst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616B93-4ACE-4E63-9C69-19B095ECFE11}"/>
              </a:ext>
            </a:extLst>
          </p:cNvPr>
          <p:cNvSpPr txBox="1"/>
          <p:nvPr/>
        </p:nvSpPr>
        <p:spPr>
          <a:xfrm>
            <a:off x="158496" y="5986272"/>
            <a:ext cx="9229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Sharples, J.J., Cary, G.J., Fox-Hughes, P. et al. (2016). Natural hazards in Australia: extreme bushfire. Climatic Change, DOI 10.1007/s10584-016-1811-1</a:t>
            </a:r>
          </a:p>
          <a:p>
            <a:endParaRPr lang="en-AU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2A8E791-FEDD-4C5A-ACEB-061E2A4BD7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36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/>
    </mc:Choice>
    <mc:Fallback>
      <p:transition spd="slow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A99D5-DAA5-41B7-89B3-6D5C09421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species of fire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D7878-0858-4BAC-8961-E01E639B0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7601"/>
            <a:ext cx="7807569" cy="5529384"/>
          </a:xfrm>
        </p:spPr>
        <p:txBody>
          <a:bodyPr>
            <a:normAutofit/>
          </a:bodyPr>
          <a:lstStyle/>
          <a:p>
            <a:r>
              <a:rPr lang="en-GB" sz="4000" dirty="0"/>
              <a:t>There are now two species of fire in Australia.</a:t>
            </a:r>
          </a:p>
          <a:p>
            <a:endParaRPr lang="en-GB" sz="4000" dirty="0"/>
          </a:p>
          <a:p>
            <a:r>
              <a:rPr lang="en-GB" sz="4000" b="1" dirty="0">
                <a:solidFill>
                  <a:schemeClr val="accent1"/>
                </a:solidFill>
              </a:rPr>
              <a:t>Steady-state</a:t>
            </a:r>
            <a:r>
              <a:rPr lang="en-GB" sz="4000" dirty="0"/>
              <a:t> fire behaviour</a:t>
            </a:r>
          </a:p>
          <a:p>
            <a:endParaRPr lang="en-GB" sz="4000" dirty="0"/>
          </a:p>
          <a:p>
            <a:r>
              <a:rPr lang="en-GB" sz="4000" b="1" dirty="0">
                <a:solidFill>
                  <a:schemeClr val="accent1"/>
                </a:solidFill>
              </a:rPr>
              <a:t>Dynamic</a:t>
            </a:r>
            <a:r>
              <a:rPr lang="en-GB" sz="4000" dirty="0"/>
              <a:t> fire behaviour</a:t>
            </a:r>
            <a:endParaRPr lang="en-AU" sz="4000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86F6782-BC13-4048-9351-340F22E964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77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27"/>
    </mc:Choice>
    <mc:Fallback>
      <p:transition spd="slow" advTm="11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DCFEF-FA48-43E9-AE48-2F0A64DE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AU" sz="4400" b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Blow-Up Fire Events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8B799-CBB5-46EC-ACE6-426644220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159933"/>
            <a:ext cx="10644554" cy="5698067"/>
          </a:xfrm>
        </p:spPr>
        <p:txBody>
          <a:bodyPr>
            <a:normAutofit fontScale="92500"/>
          </a:bodyPr>
          <a:lstStyle/>
          <a:p>
            <a:pPr lvl="0"/>
            <a:r>
              <a:rPr lang="en-GB" sz="4400" b="0" kern="1200" dirty="0">
                <a:solidFill>
                  <a:schemeClr val="tx1"/>
                </a:solidFill>
                <a:effectLst/>
                <a:ea typeface="+mj-ea"/>
                <a:cs typeface="+mj-cs"/>
              </a:rPr>
              <a:t>A </a:t>
            </a:r>
            <a:r>
              <a:rPr lang="en-GB" sz="4400" kern="1200" dirty="0">
                <a:solidFill>
                  <a:srgbClr val="FF0000"/>
                </a:solidFill>
                <a:effectLst/>
                <a:ea typeface="+mj-ea"/>
                <a:cs typeface="+mj-cs"/>
              </a:rPr>
              <a:t>blow-up fire event </a:t>
            </a:r>
            <a:r>
              <a:rPr lang="en-GB" sz="4400" b="0" kern="1200" dirty="0">
                <a:solidFill>
                  <a:schemeClr val="tx1"/>
                </a:solidFill>
                <a:effectLst/>
                <a:ea typeface="+mj-ea"/>
                <a:cs typeface="+mj-cs"/>
              </a:rPr>
              <a:t>occurs when a fire couples with the atmosphere above.</a:t>
            </a:r>
          </a:p>
          <a:p>
            <a:pPr lvl="0"/>
            <a:r>
              <a:rPr lang="en-GB" sz="4400" dirty="0">
                <a:ea typeface="+mj-ea"/>
                <a:cs typeface="+mj-cs"/>
              </a:rPr>
              <a:t>Without this coupling, it is a steady-state fire – if you know the fuel, the terrain, and the weather then you know the fire’s behaviour.</a:t>
            </a:r>
          </a:p>
          <a:p>
            <a:pPr lvl="0"/>
            <a:r>
              <a:rPr lang="en-GB" sz="4400" b="0" kern="1200" dirty="0">
                <a:solidFill>
                  <a:schemeClr val="tx1"/>
                </a:solidFill>
                <a:effectLst/>
                <a:ea typeface="+mj-ea"/>
                <a:cs typeface="+mj-cs"/>
              </a:rPr>
              <a:t>After coupling feedbacks develop, it becomes a </a:t>
            </a:r>
            <a:r>
              <a:rPr lang="en-GB" sz="4400" kern="1200" dirty="0">
                <a:effectLst/>
                <a:ea typeface="+mj-ea"/>
                <a:cs typeface="+mj-cs"/>
              </a:rPr>
              <a:t>dynamic fire</a:t>
            </a:r>
            <a:r>
              <a:rPr lang="en-GB" sz="4400" b="0" kern="1200" dirty="0">
                <a:solidFill>
                  <a:schemeClr val="tx1"/>
                </a:solidFill>
                <a:effectLst/>
                <a:ea typeface="+mj-ea"/>
                <a:cs typeface="+mj-cs"/>
              </a:rPr>
              <a:t>. You also need to know the </a:t>
            </a:r>
            <a:r>
              <a:rPr lang="en-GB" sz="4400" b="1" kern="1200" dirty="0">
                <a:solidFill>
                  <a:schemeClr val="accent1"/>
                </a:solidFill>
                <a:effectLst/>
                <a:ea typeface="+mj-ea"/>
                <a:cs typeface="+mj-cs"/>
              </a:rPr>
              <a:t>stability</a:t>
            </a:r>
            <a:r>
              <a:rPr lang="en-GB" sz="4400" b="0" kern="1200" dirty="0">
                <a:solidFill>
                  <a:schemeClr val="tx1"/>
                </a:solidFill>
                <a:effectLst/>
                <a:ea typeface="+mj-ea"/>
                <a:cs typeface="+mj-cs"/>
              </a:rPr>
              <a:t> and the fire.</a:t>
            </a:r>
          </a:p>
          <a:p>
            <a:pPr lvl="0"/>
            <a:r>
              <a:rPr lang="en-GB" sz="4400" b="1" kern="1200" dirty="0">
                <a:solidFill>
                  <a:schemeClr val="accent1"/>
                </a:solidFill>
                <a:effectLst/>
                <a:ea typeface="+mj-ea"/>
                <a:cs typeface="+mj-cs"/>
              </a:rPr>
              <a:t>Deep flaming </a:t>
            </a:r>
            <a:r>
              <a:rPr lang="en-GB" sz="4400" b="0" kern="1200" dirty="0">
                <a:solidFill>
                  <a:schemeClr val="tx1"/>
                </a:solidFill>
                <a:effectLst/>
                <a:ea typeface="+mj-ea"/>
                <a:cs typeface="+mj-cs"/>
              </a:rPr>
              <a:t>occurs and triggers the coupling.</a:t>
            </a:r>
            <a:endParaRPr lang="en-AU" sz="4400" b="0" kern="1200" dirty="0">
              <a:solidFill>
                <a:schemeClr val="tx1"/>
              </a:solidFill>
              <a:effectLst/>
              <a:ea typeface="+mj-ea"/>
              <a:cs typeface="+mj-cs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FC94EFA-CFA5-4E11-A06C-237D3B990C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07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503"/>
    </mc:Choice>
    <mc:Fallback>
      <p:transition spd="slow" advTm="28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5D358-2FA5-47D7-B8DB-50442007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AU" sz="4400" b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Deep Flaming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B3FC8-3250-4921-89BE-2CFA8FCBD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7874"/>
            <a:ext cx="10199077" cy="507363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Deep flaming </a:t>
            </a:r>
            <a:r>
              <a:rPr lang="en-GB" sz="4000" dirty="0"/>
              <a:t>is where a fire’s perimeter becomes </a:t>
            </a:r>
            <a:r>
              <a:rPr lang="en-GB" sz="4000" i="1" dirty="0"/>
              <a:t>deeper</a:t>
            </a:r>
            <a:r>
              <a:rPr lang="en-GB" sz="4000" dirty="0"/>
              <a:t> (or </a:t>
            </a:r>
            <a:r>
              <a:rPr lang="en-GB" sz="4000" i="1" dirty="0"/>
              <a:t>thicker</a:t>
            </a:r>
            <a:r>
              <a:rPr lang="en-GB" sz="4000" dirty="0"/>
              <a:t>) than the normal flaming depth due to fuel burn-out times.</a:t>
            </a:r>
          </a:p>
          <a:p>
            <a:r>
              <a:rPr lang="en-GB" sz="4000" dirty="0"/>
              <a:t>There are 7 </a:t>
            </a:r>
            <a:r>
              <a:rPr lang="en-GB" sz="4000" b="1" dirty="0">
                <a:solidFill>
                  <a:schemeClr val="accent1"/>
                </a:solidFill>
              </a:rPr>
              <a:t>known causes </a:t>
            </a:r>
            <a:r>
              <a:rPr lang="en-GB" sz="4000" dirty="0"/>
              <a:t>of deep flaming, discussed later.</a:t>
            </a:r>
          </a:p>
          <a:p>
            <a:endParaRPr lang="en-AU" sz="3600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FA28C1B-4B24-40E8-B7DA-B63A282F7A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53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71"/>
    </mc:Choice>
    <mc:Fallback>
      <p:transition spd="slow" advTm="20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3ADD4-49D1-473C-8999-2DAFD7A4F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Steady-state fire behaviour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ECA7D-C25C-4A0D-AEBC-BDC976737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7601"/>
            <a:ext cx="6447692" cy="5165968"/>
          </a:xfrm>
        </p:spPr>
        <p:txBody>
          <a:bodyPr>
            <a:normAutofit/>
          </a:bodyPr>
          <a:lstStyle/>
          <a:p>
            <a:r>
              <a:rPr lang="en-GB" dirty="0"/>
              <a:t>Used for decades.</a:t>
            </a:r>
          </a:p>
          <a:p>
            <a:r>
              <a:rPr lang="en-GB" dirty="0"/>
              <a:t>Quasi-steady-state fire behaviour: If you know the fire weather, the terrain (slope/aspect) and the fuel, then you know what the fire will do.</a:t>
            </a:r>
          </a:p>
          <a:p>
            <a:r>
              <a:rPr lang="en-GB" dirty="0"/>
              <a:t>Not necessarily true in early stages </a:t>
            </a:r>
            <a:br>
              <a:rPr lang="en-GB" dirty="0"/>
            </a:br>
            <a:r>
              <a:rPr lang="en-GB" dirty="0"/>
              <a:t>after ignition, etc.</a:t>
            </a:r>
          </a:p>
          <a:p>
            <a:r>
              <a:rPr lang="en-GB" dirty="0"/>
              <a:t>The basis of fire behaviour models (McArthur, Phoenix, Aurora, etc)</a:t>
            </a:r>
            <a:endParaRPr lang="en-AU" dirty="0"/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EC4F1430-B5E5-4B1E-A109-9F782DE051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016091"/>
              </p:ext>
            </p:extLst>
          </p:nvPr>
        </p:nvGraphicFramePr>
        <p:xfrm>
          <a:off x="9044354" y="-955064"/>
          <a:ext cx="4646613" cy="508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590476" imgH="6144483" progId="MSPhotoEd.3">
                  <p:embed/>
                </p:oleObj>
              </mc:Choice>
              <mc:Fallback>
                <p:oleObj r:id="rId4" imgW="5590476" imgH="6144483" progId="MSPhotoEd.3">
                  <p:embed/>
                  <p:pic>
                    <p:nvPicPr>
                      <p:cNvPr id="6148" name="Object 4">
                        <a:extLst>
                          <a:ext uri="{FF2B5EF4-FFF2-40B4-BE49-F238E27FC236}">
                            <a16:creationId xmlns:a16="http://schemas.microsoft.com/office/drawing/2014/main" id="{0BBEEB39-09A1-4131-B8E0-C8925FD24D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4354" y="-955064"/>
                        <a:ext cx="4646613" cy="508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2E11DAC-6741-4D38-9676-2468FC2B9A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198432"/>
              </p:ext>
            </p:extLst>
          </p:nvPr>
        </p:nvGraphicFramePr>
        <p:xfrm>
          <a:off x="5831498" y="2573214"/>
          <a:ext cx="4086225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6" imgW="4638095" imgH="5533333" progId="MSPhotoEd.3">
                  <p:embed/>
                </p:oleObj>
              </mc:Choice>
              <mc:Fallback>
                <p:oleObj name="Photo Editor Photo" r:id="rId6" imgW="4638095" imgH="5533333" progId="MSPhotoEd.3">
                  <p:embed/>
                  <p:pic>
                    <p:nvPicPr>
                      <p:cNvPr id="17412" name="Object 4">
                        <a:extLst>
                          <a:ext uri="{FF2B5EF4-FFF2-40B4-BE49-F238E27FC236}">
                            <a16:creationId xmlns:a16="http://schemas.microsoft.com/office/drawing/2014/main" id="{FE97E6B2-03A4-4622-8DAB-6AA753A020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1498" y="2573214"/>
                        <a:ext cx="4086225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0879961-1B70-4584-9FB4-693A3A9637D6}"/>
              </a:ext>
            </a:extLst>
          </p:cNvPr>
          <p:cNvSpPr txBox="1"/>
          <p:nvPr/>
        </p:nvSpPr>
        <p:spPr>
          <a:xfrm>
            <a:off x="0" y="6211669"/>
            <a:ext cx="5673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Top right image: McRae, R. (2004). Virtually volvelles. Bushfire 2004 Conference, Adelaide.</a:t>
            </a:r>
            <a:endParaRPr lang="en-AU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DDE0ED5-DE9B-43E9-BCA5-60E9BE53E0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16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454"/>
    </mc:Choice>
    <mc:Fallback>
      <p:transition spd="slow" advTm="55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F458A-DE57-43E8-9B12-C5FB8DDA1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Dynamic fire behaviour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F8C20-F343-4FCC-8B79-9C5C3D33D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7601"/>
            <a:ext cx="7866185" cy="5341814"/>
          </a:xfrm>
        </p:spPr>
        <p:txBody>
          <a:bodyPr>
            <a:normAutofit/>
          </a:bodyPr>
          <a:lstStyle/>
          <a:p>
            <a:r>
              <a:rPr lang="en-GB" sz="3600" dirty="0"/>
              <a:t>The fire couples with the atmosphere, creating feedback loops, based on:</a:t>
            </a:r>
            <a:br>
              <a:rPr lang="en-GB" sz="3600" dirty="0"/>
            </a:br>
            <a:r>
              <a:rPr lang="en-GB" sz="3600" dirty="0"/>
              <a:t>- weather</a:t>
            </a:r>
            <a:br>
              <a:rPr lang="en-GB" sz="3600" dirty="0"/>
            </a:br>
            <a:r>
              <a:rPr lang="en-GB" sz="3600" dirty="0"/>
              <a:t>- </a:t>
            </a:r>
            <a:r>
              <a:rPr lang="en-GB" sz="3600" b="1" dirty="0">
                <a:solidFill>
                  <a:schemeClr val="accent1"/>
                </a:solidFill>
              </a:rPr>
              <a:t>stability</a:t>
            </a:r>
            <a:br>
              <a:rPr lang="en-GB" sz="3600" dirty="0"/>
            </a:br>
            <a:r>
              <a:rPr lang="en-GB" sz="3600" dirty="0"/>
              <a:t>- the fire</a:t>
            </a:r>
            <a:br>
              <a:rPr lang="en-GB" sz="3600" dirty="0"/>
            </a:br>
            <a:r>
              <a:rPr lang="en-GB" sz="3600" dirty="0"/>
              <a:t>- </a:t>
            </a:r>
            <a:r>
              <a:rPr lang="en-GB" sz="3600" b="1" dirty="0">
                <a:solidFill>
                  <a:schemeClr val="accent1"/>
                </a:solidFill>
              </a:rPr>
              <a:t>terrain</a:t>
            </a:r>
            <a:r>
              <a:rPr lang="en-GB" sz="3600" dirty="0"/>
              <a:t> (not slope and aspect, but </a:t>
            </a:r>
            <a:r>
              <a:rPr lang="en-GB" sz="3600" b="1" dirty="0">
                <a:solidFill>
                  <a:srgbClr val="0070C0"/>
                </a:solidFill>
              </a:rPr>
              <a:t>landform metrics</a:t>
            </a:r>
            <a:r>
              <a:rPr lang="en-GB" sz="3600" dirty="0"/>
              <a:t>)</a:t>
            </a:r>
          </a:p>
          <a:p>
            <a:endParaRPr lang="en-GB" sz="3600" dirty="0"/>
          </a:p>
          <a:p>
            <a:r>
              <a:rPr lang="en-GB" sz="3600" b="1" dirty="0">
                <a:solidFill>
                  <a:srgbClr val="FF0000"/>
                </a:solidFill>
              </a:rPr>
              <a:t>Fuel</a:t>
            </a:r>
            <a:r>
              <a:rPr lang="en-GB" sz="3600" dirty="0"/>
              <a:t> is not in that list. Should it be?</a:t>
            </a:r>
            <a:endParaRPr lang="en-AU" sz="3600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44C154E-A44E-4F34-9142-8AE99DF16D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8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6"/>
    </mc:Choice>
    <mc:Fallback>
      <p:transition spd="slow" advTm="200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0A0C9D-555D-40E7-A6C7-76C1041F5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094"/>
            <a:ext cx="12192000" cy="68238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D75EC9-C01C-4A98-B639-ED4EDE2E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77035-FBA2-45DE-B290-560693EF4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430" y="2567354"/>
            <a:ext cx="9448801" cy="3352800"/>
          </a:xfrm>
        </p:spPr>
        <p:txBody>
          <a:bodyPr>
            <a:normAutofit/>
          </a:bodyPr>
          <a:lstStyle/>
          <a:p>
            <a:r>
              <a:rPr lang="en-GB" sz="4400" dirty="0"/>
              <a:t>There is little explicit role for fuel load in BUFE occurrence. One year-since-last-fire only is effective. Drought-stricken grasslands may not be able to carry BUFEs.</a:t>
            </a:r>
            <a:endParaRPr lang="en-AU" sz="4400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F4488EB-ED5C-41C2-B0C1-B010FEA732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42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311"/>
    </mc:Choice>
    <mc:Fallback>
      <p:transition spd="slow" advTm="193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0453-F753-40DD-8B74-BA2990ED7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70350-8528-4FAF-9398-195040103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5AC198-C088-4716-84F4-FA8A18CE994D}"/>
              </a:ext>
            </a:extLst>
          </p:cNvPr>
          <p:cNvSpPr txBox="1"/>
          <p:nvPr/>
        </p:nvSpPr>
        <p:spPr>
          <a:xfrm>
            <a:off x="133350" y="1307544"/>
            <a:ext cx="119253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Impact" panose="020B0806030902050204" pitchFamily="34" charset="0"/>
              </a:rPr>
              <a:t>Next:</a:t>
            </a:r>
          </a:p>
          <a:p>
            <a:pPr algn="ctr"/>
            <a:r>
              <a:rPr lang="en-GB" sz="12000" dirty="0">
                <a:latin typeface="Impact" panose="020B0806030902050204" pitchFamily="34" charset="0"/>
              </a:rPr>
              <a:t>CLIMATE CHANGE</a:t>
            </a:r>
            <a:endParaRPr lang="en-AU" sz="12000" dirty="0">
              <a:latin typeface="Impact" panose="020B0806030902050204" pitchFamily="34" charset="0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F2AE1BB-14DA-4660-B775-21C8A580BA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91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40"/>
    </mc:Choice>
    <mc:Fallback>
      <p:transition spd="slow" advTm="3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4FF71-4AE6-45B1-9466-D33EEA042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6FEB6-C37F-4130-9A5B-E8B80FD67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CB5B9E-D898-4ED3-B6BA-76659097D569}"/>
              </a:ext>
            </a:extLst>
          </p:cNvPr>
          <p:cNvSpPr txBox="1"/>
          <p:nvPr/>
        </p:nvSpPr>
        <p:spPr>
          <a:xfrm>
            <a:off x="133350" y="2115066"/>
            <a:ext cx="11925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400" dirty="0">
                <a:latin typeface="Impact" panose="020B0806030902050204" pitchFamily="34" charset="0"/>
              </a:rPr>
              <a:t>INTRODUCTION</a:t>
            </a:r>
            <a:endParaRPr lang="en-AU" sz="14400" dirty="0">
              <a:latin typeface="Impact" panose="020B0806030902050204" pitchFamily="34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0EDBCCC-458E-4196-A562-6358C7A62E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9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52"/>
    </mc:Choice>
    <mc:Fallback>
      <p:transition spd="slow" advTm="2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E6C6F-136E-4809-94E0-F097F1B1A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Objective</a:t>
            </a:r>
            <a:endParaRPr lang="en-AU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3F271-3C1A-463D-9477-B420B46B2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7600"/>
            <a:ext cx="9214338" cy="5259753"/>
          </a:xfrm>
        </p:spPr>
        <p:txBody>
          <a:bodyPr>
            <a:normAutofit lnSpcReduction="10000"/>
          </a:bodyPr>
          <a:lstStyle/>
          <a:p>
            <a:r>
              <a:rPr lang="en-AU" sz="4000" b="0" dirty="0"/>
              <a:t>This one </a:t>
            </a:r>
            <a:r>
              <a:rPr lang="en-AU" sz="4000" b="0"/>
              <a:t>day virtual workshop </a:t>
            </a:r>
            <a:r>
              <a:rPr lang="en-AU" sz="4000" b="0" dirty="0"/>
              <a:t>will show senior bushfire management personnel the lessons from recent fire activity and the science from it. Improved procedures for incident management will be indicated.</a:t>
            </a:r>
          </a:p>
          <a:p>
            <a:endParaRPr lang="en-AU" sz="4000" b="0" dirty="0"/>
          </a:p>
          <a:p>
            <a:r>
              <a:rPr lang="en-AU" sz="4000" b="0" dirty="0"/>
              <a:t> Attendees will be shown how to be better prepared for future extreme wildfire activity.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DB93E23-0A5D-4A34-AF23-F9E633C25A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127"/>
    </mc:Choice>
    <mc:Fallback>
      <p:transition spd="slow" advTm="47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FD850-CB7F-4878-B840-5C153765F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4ADA2-70C8-4B78-B222-7D9BF0B06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7601"/>
            <a:ext cx="6811108" cy="4538132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1"/>
                </a:solidFill>
              </a:rPr>
              <a:t>Blue text </a:t>
            </a:r>
            <a:r>
              <a:rPr lang="en-GB" sz="4000" dirty="0"/>
              <a:t>is something that will be explained shortly.</a:t>
            </a:r>
            <a:br>
              <a:rPr lang="en-GB" sz="4000" dirty="0"/>
            </a:br>
            <a:endParaRPr lang="en-GB" sz="4000" dirty="0"/>
          </a:p>
          <a:p>
            <a:r>
              <a:rPr lang="en-GB" sz="4000" b="1" dirty="0">
                <a:solidFill>
                  <a:srgbClr val="FF0000"/>
                </a:solidFill>
              </a:rPr>
              <a:t>Red text </a:t>
            </a:r>
            <a:r>
              <a:rPr lang="en-GB" sz="4000" dirty="0"/>
              <a:t>is that explanation.</a:t>
            </a:r>
            <a:endParaRPr lang="en-AU" sz="4000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A98F06C-D73C-4944-926D-AAA1ACA7ED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6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476"/>
    </mc:Choice>
    <mc:Fallback>
      <p:transition spd="slow" advTm="12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B9CA2-748D-437D-83D0-251D58602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this?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0004D-CC41-401A-AB0B-B555621D3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956A708-8F1F-4A9E-BE3E-133FC26AD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9" y="1413164"/>
            <a:ext cx="12134021" cy="544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01B4447-253B-4FBF-A97B-E85790AF3C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54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01"/>
    </mc:Choice>
    <mc:Fallback>
      <p:transition spd="slow" advTm="7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CE966-284C-4210-9D5C-047CBAECD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this?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41737-E030-4F55-9D25-F36DE1B84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2103157-EAB9-4757-A8D1-44A4EBEDE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17" y="61809"/>
            <a:ext cx="7002483" cy="679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D780F0C-813B-462D-A557-D250E4A285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17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05"/>
    </mc:Choice>
    <mc:Fallback>
      <p:transition spd="slow" advTm="2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8477C-3FFD-42F9-8406-77F715161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6D9B7-F769-4353-9BDC-D0C97A14B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dirty="0"/>
              <a:t>A: They are both Dog Houses.</a:t>
            </a:r>
          </a:p>
          <a:p>
            <a:r>
              <a:rPr lang="en-AU" altLang="en-US" dirty="0"/>
              <a:t>Everything needed for the second is there in the first. It just needs a plan and a bit of effort to bring it all together, and </a:t>
            </a:r>
            <a:r>
              <a:rPr lang="en-AU" altLang="en-US" i="1" dirty="0"/>
              <a:t>viola</a:t>
            </a:r>
            <a:r>
              <a:rPr lang="en-AU" altLang="en-US" dirty="0"/>
              <a:t>!</a:t>
            </a:r>
          </a:p>
          <a:p>
            <a:r>
              <a:rPr lang="en-AU" altLang="en-US" b="1" i="1" dirty="0"/>
              <a:t>BUT just looking at the parts doesn’t tell you much about the whole.</a:t>
            </a:r>
          </a:p>
          <a:p>
            <a:endParaRPr lang="en-AU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40B0E09-2BBA-4D71-B297-CF9F7F8C2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995" y="26459"/>
            <a:ext cx="6834006" cy="575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F179B6-DE17-4856-81AA-A42E5BC87D44}"/>
              </a:ext>
            </a:extLst>
          </p:cNvPr>
          <p:cNvSpPr txBox="1"/>
          <p:nvPr/>
        </p:nvSpPr>
        <p:spPr>
          <a:xfrm>
            <a:off x="653142" y="5355771"/>
            <a:ext cx="96625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altLang="en-US" sz="2800" dirty="0"/>
              <a:t>This is the </a:t>
            </a:r>
            <a:r>
              <a:rPr lang="en-AU" altLang="en-US" sz="2800" i="1" dirty="0"/>
              <a:t>Dogma House</a:t>
            </a:r>
            <a:r>
              <a:rPr lang="en-AU" altLang="en-US" sz="2800" dirty="0"/>
              <a:t> – only fit for demolition.</a:t>
            </a:r>
          </a:p>
          <a:p>
            <a:pPr algn="r"/>
            <a:r>
              <a:rPr lang="en-AU" altLang="en-US" sz="2800" dirty="0"/>
              <a:t>It is creaky, leaks and is falling apart.</a:t>
            </a:r>
          </a:p>
          <a:p>
            <a:pPr algn="r"/>
            <a:r>
              <a:rPr lang="en-AU" altLang="en-US" sz="2800" dirty="0"/>
              <a:t>It needs replacing!</a:t>
            </a:r>
          </a:p>
          <a:p>
            <a:pPr algn="r"/>
            <a:endParaRPr lang="en-AU" sz="280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8927640-F1CD-45A5-A743-E68FB475BB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12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869"/>
    </mc:Choice>
    <mc:Fallback>
      <p:transition spd="slow" advTm="238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F5C39-6001-4BBE-9B66-B226F762E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400" b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Definitions</a:t>
            </a:r>
            <a:endParaRPr lang="en-AU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B8CA6-3FE2-4C08-A8B7-7E259982A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sz="4400" b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It is vitally important that terms used are fully defined and used in the correct contexts.</a:t>
            </a:r>
          </a:p>
          <a:p>
            <a:pPr lvl="0"/>
            <a:r>
              <a:rPr lang="en-GB" sz="4400" dirty="0">
                <a:latin typeface="+mj-lt"/>
                <a:ea typeface="+mj-ea"/>
                <a:cs typeface="+mj-cs"/>
              </a:rPr>
              <a:t>Adjectives are ambiguous!</a:t>
            </a:r>
            <a:endParaRPr lang="en-AU" sz="4400" b="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B4B68C-6190-4622-9D3A-51991ACD65E8}"/>
              </a:ext>
            </a:extLst>
          </p:cNvPr>
          <p:cNvSpPr txBox="1"/>
          <p:nvPr/>
        </p:nvSpPr>
        <p:spPr>
          <a:xfrm>
            <a:off x="4582942" y="1493841"/>
            <a:ext cx="53746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1"/>
                </a:solidFill>
              </a:rPr>
              <a:t>Extreme</a:t>
            </a:r>
            <a:r>
              <a:rPr lang="en-GB" sz="4800" dirty="0"/>
              <a:t> </a:t>
            </a:r>
            <a:r>
              <a:rPr lang="en-GB" sz="4800" b="1" dirty="0">
                <a:solidFill>
                  <a:schemeClr val="accent1"/>
                </a:solidFill>
              </a:rPr>
              <a:t>Wildfires</a:t>
            </a:r>
          </a:p>
          <a:p>
            <a:pPr algn="ctr"/>
            <a:endParaRPr lang="en-GB" sz="4800" dirty="0"/>
          </a:p>
          <a:p>
            <a:pPr algn="ctr"/>
            <a:r>
              <a:rPr lang="en-GB" sz="4800" b="1" dirty="0">
                <a:solidFill>
                  <a:schemeClr val="accent1"/>
                </a:solidFill>
              </a:rPr>
              <a:t>Blow-Up</a:t>
            </a:r>
            <a:r>
              <a:rPr lang="en-GB" sz="4800" dirty="0"/>
              <a:t> </a:t>
            </a:r>
            <a:r>
              <a:rPr lang="en-GB" sz="4800" b="1" dirty="0">
                <a:solidFill>
                  <a:schemeClr val="accent1"/>
                </a:solidFill>
              </a:rPr>
              <a:t>Fire Events</a:t>
            </a:r>
          </a:p>
          <a:p>
            <a:pPr algn="ctr"/>
            <a:endParaRPr lang="en-GB" sz="4800" dirty="0"/>
          </a:p>
          <a:p>
            <a:pPr algn="ctr"/>
            <a:r>
              <a:rPr lang="en-GB" sz="4800" b="1" dirty="0">
                <a:solidFill>
                  <a:schemeClr val="accent1"/>
                </a:solidFill>
              </a:rPr>
              <a:t>Deep</a:t>
            </a:r>
            <a:r>
              <a:rPr lang="en-GB" sz="4800" dirty="0"/>
              <a:t> </a:t>
            </a:r>
            <a:r>
              <a:rPr lang="en-GB" sz="4800" b="1" dirty="0">
                <a:solidFill>
                  <a:schemeClr val="accent1"/>
                </a:solidFill>
              </a:rPr>
              <a:t>Flaming</a:t>
            </a:r>
            <a:endParaRPr lang="en-AU" sz="4800" b="1" dirty="0">
              <a:solidFill>
                <a:schemeClr val="accent1"/>
              </a:solidFill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BDDD321-315E-4ED7-B022-E37DFC42CB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0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445"/>
    </mc:Choice>
    <mc:Fallback>
      <p:transition spd="slow" advTm="19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09555-495F-4ABF-AF23-0E986D977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B3F54-3D32-45C6-8579-9DA7B20B6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28128"/>
            <a:ext cx="4276004" cy="1091142"/>
          </a:xfrm>
        </p:spPr>
        <p:txBody>
          <a:bodyPr>
            <a:normAutofit/>
          </a:bodyPr>
          <a:lstStyle/>
          <a:p>
            <a:r>
              <a:rPr lang="en-GB" sz="3600" dirty="0"/>
              <a:t>Ever used these out of context?</a:t>
            </a:r>
            <a:endParaRPr lang="en-AU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8F8AD7-8B23-4003-8B22-C5457A8A4354}"/>
              </a:ext>
            </a:extLst>
          </p:cNvPr>
          <p:cNvSpPr txBox="1"/>
          <p:nvPr/>
        </p:nvSpPr>
        <p:spPr>
          <a:xfrm>
            <a:off x="5342804" y="1489823"/>
            <a:ext cx="3742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i="1" dirty="0"/>
              <a:t>EXTREME</a:t>
            </a:r>
            <a:endParaRPr lang="en-AU" sz="5400" b="1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45A33A-72C5-4D1B-9583-C3BE3788DB23}"/>
              </a:ext>
            </a:extLst>
          </p:cNvPr>
          <p:cNvSpPr txBox="1"/>
          <p:nvPr/>
        </p:nvSpPr>
        <p:spPr>
          <a:xfrm>
            <a:off x="4515545" y="2415335"/>
            <a:ext cx="3742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i="1" dirty="0"/>
              <a:t>SEVERE</a:t>
            </a:r>
            <a:endParaRPr lang="en-AU" sz="5400" b="1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CD935C-2A85-44FA-BEDE-FB579365A5D8}"/>
              </a:ext>
            </a:extLst>
          </p:cNvPr>
          <p:cNvSpPr txBox="1"/>
          <p:nvPr/>
        </p:nvSpPr>
        <p:spPr>
          <a:xfrm>
            <a:off x="4276004" y="3558837"/>
            <a:ext cx="5505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i="1" dirty="0"/>
              <a:t>UNPRECEDENTED</a:t>
            </a:r>
            <a:endParaRPr lang="en-AU" sz="5400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BB6D2D-1DE1-4C97-94DF-1F6C6E2A1698}"/>
              </a:ext>
            </a:extLst>
          </p:cNvPr>
          <p:cNvSpPr txBox="1"/>
          <p:nvPr/>
        </p:nvSpPr>
        <p:spPr>
          <a:xfrm>
            <a:off x="5394960" y="4703900"/>
            <a:ext cx="3742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i="1" dirty="0"/>
              <a:t>VIOLENT</a:t>
            </a:r>
            <a:endParaRPr lang="en-AU" sz="5400" b="1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08335-2152-4355-BA93-EAB83E28C29C}"/>
              </a:ext>
            </a:extLst>
          </p:cNvPr>
          <p:cNvSpPr txBox="1"/>
          <p:nvPr/>
        </p:nvSpPr>
        <p:spPr>
          <a:xfrm>
            <a:off x="298704" y="4231149"/>
            <a:ext cx="3742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i="1" dirty="0"/>
              <a:t>ELEVATED</a:t>
            </a:r>
            <a:endParaRPr lang="en-AU" sz="5400" b="1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A941DF-56D9-4406-B130-A6A61C874637}"/>
              </a:ext>
            </a:extLst>
          </p:cNvPr>
          <p:cNvSpPr txBox="1"/>
          <p:nvPr/>
        </p:nvSpPr>
        <p:spPr>
          <a:xfrm>
            <a:off x="1182624" y="3194650"/>
            <a:ext cx="3742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i="1" dirty="0"/>
              <a:t>MASSIVE</a:t>
            </a:r>
            <a:endParaRPr lang="en-AU" sz="5400" b="1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64A3FE-62EF-411A-95F8-15A96E4CA294}"/>
              </a:ext>
            </a:extLst>
          </p:cNvPr>
          <p:cNvSpPr txBox="1"/>
          <p:nvPr/>
        </p:nvSpPr>
        <p:spPr>
          <a:xfrm>
            <a:off x="9137904" y="1711632"/>
            <a:ext cx="3742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i="1" dirty="0"/>
              <a:t>BAD</a:t>
            </a:r>
            <a:endParaRPr lang="en-AU" sz="5400" b="1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86D89D-69C2-4D7B-B74E-0CCAA7BEE107}"/>
              </a:ext>
            </a:extLst>
          </p:cNvPr>
          <p:cNvSpPr txBox="1"/>
          <p:nvPr/>
        </p:nvSpPr>
        <p:spPr>
          <a:xfrm>
            <a:off x="152400" y="5518666"/>
            <a:ext cx="500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i="1" dirty="0"/>
              <a:t>EXTREMELY BAD</a:t>
            </a:r>
            <a:endParaRPr lang="en-AU" sz="5400" b="1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38454E-D594-4846-BF8A-2E3A44712493}"/>
              </a:ext>
            </a:extLst>
          </p:cNvPr>
          <p:cNvSpPr txBox="1"/>
          <p:nvPr/>
        </p:nvSpPr>
        <p:spPr>
          <a:xfrm>
            <a:off x="6038426" y="5857754"/>
            <a:ext cx="4349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i="1" dirty="0"/>
              <a:t>EXCEPTIONAL</a:t>
            </a:r>
            <a:endParaRPr lang="en-AU" sz="5400" b="1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BA0F28-6E77-493F-9CD3-20A9B3E57030}"/>
              </a:ext>
            </a:extLst>
          </p:cNvPr>
          <p:cNvSpPr txBox="1"/>
          <p:nvPr/>
        </p:nvSpPr>
        <p:spPr>
          <a:xfrm>
            <a:off x="355936" y="2298174"/>
            <a:ext cx="3742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i="1" dirty="0"/>
              <a:t>WORST</a:t>
            </a:r>
            <a:endParaRPr lang="en-AU" sz="5400" b="1" i="1" dirty="0"/>
          </a:p>
        </p:txBody>
      </p:sp>
      <p:pic>
        <p:nvPicPr>
          <p:cNvPr id="15" name="Picture 14" descr="A red label with a skull and text on it&#10;&#10;Description automatically generated with low confidence">
            <a:extLst>
              <a:ext uri="{FF2B5EF4-FFF2-40B4-BE49-F238E27FC236}">
                <a16:creationId xmlns:a16="http://schemas.microsoft.com/office/drawing/2014/main" id="{9D71D89A-AF9E-478B-BB79-ADEB47D1E7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45" y="31809"/>
            <a:ext cx="2165671" cy="15217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B5398F7-970F-4922-ABF1-302E6D98480B}"/>
              </a:ext>
            </a:extLst>
          </p:cNvPr>
          <p:cNvSpPr txBox="1"/>
          <p:nvPr/>
        </p:nvSpPr>
        <p:spPr>
          <a:xfrm>
            <a:off x="140209" y="6481096"/>
            <a:ext cx="332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Image: amazon.com</a:t>
            </a:r>
            <a:endParaRPr lang="en-AU" dirty="0"/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76F02D54-CF3F-47C9-926B-E08B7E0817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18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920"/>
    </mc:Choice>
    <mc:Fallback>
      <p:transition spd="slow" advTm="24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105610</TotalTime>
  <Words>616</Words>
  <Application>Microsoft Office PowerPoint</Application>
  <PresentationFormat>Widescreen</PresentationFormat>
  <Paragraphs>73</Paragraphs>
  <Slides>17</Slides>
  <Notes>3</Notes>
  <HiddenSlides>0</HiddenSlides>
  <MMClips>17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Impact</vt:lpstr>
      <vt:lpstr>Office Theme</vt:lpstr>
      <vt:lpstr>MSPhotoEd.3</vt:lpstr>
      <vt:lpstr>Photo Editor Photo</vt:lpstr>
      <vt:lpstr>MANAGING EXTREME WILDFIRES</vt:lpstr>
      <vt:lpstr>PowerPoint Presentation</vt:lpstr>
      <vt:lpstr>Objective</vt:lpstr>
      <vt:lpstr>PowerPoint Presentation</vt:lpstr>
      <vt:lpstr>What is this?</vt:lpstr>
      <vt:lpstr>What is this?</vt:lpstr>
      <vt:lpstr>PowerPoint Presentation</vt:lpstr>
      <vt:lpstr>Definitions</vt:lpstr>
      <vt:lpstr>PowerPoint Presentation</vt:lpstr>
      <vt:lpstr>Extreme wildfires</vt:lpstr>
      <vt:lpstr>Two species of fire</vt:lpstr>
      <vt:lpstr>Blow-Up Fire Events</vt:lpstr>
      <vt:lpstr>Deep Flaming</vt:lpstr>
      <vt:lpstr>Steady-state fire behaviour</vt:lpstr>
      <vt:lpstr>Dynamic fire behaviour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McRae, Rick</dc:creator>
  <cp:lastModifiedBy>Deborah Denehy</cp:lastModifiedBy>
  <cp:revision>186</cp:revision>
  <dcterms:created xsi:type="dcterms:W3CDTF">2021-03-14T05:21:07Z</dcterms:created>
  <dcterms:modified xsi:type="dcterms:W3CDTF">2021-09-15T09:59:08Z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90d47f2-2d0a-4515-b8de-e13c18f23c62_Enabled">
    <vt:lpwstr>true</vt:lpwstr>
  </property>
  <property fmtid="{D5CDD505-2E9C-101B-9397-08002B2CF9AE}" pid="3" name="MSIP_Label_690d47f2-2d0a-4515-b8de-e13c18f23c62_SetDate">
    <vt:lpwstr>2021-03-14T05:28:34Z</vt:lpwstr>
  </property>
  <property fmtid="{D5CDD505-2E9C-101B-9397-08002B2CF9AE}" pid="4" name="MSIP_Label_690d47f2-2d0a-4515-b8de-e13c18f23c62_Method">
    <vt:lpwstr>Privileged</vt:lpwstr>
  </property>
  <property fmtid="{D5CDD505-2E9C-101B-9397-08002B2CF9AE}" pid="5" name="MSIP_Label_690d47f2-2d0a-4515-b8de-e13c18f23c62_Name">
    <vt:lpwstr>OFFICIAL</vt:lpwstr>
  </property>
  <property fmtid="{D5CDD505-2E9C-101B-9397-08002B2CF9AE}" pid="6" name="MSIP_Label_690d47f2-2d0a-4515-b8de-e13c18f23c62_SiteId">
    <vt:lpwstr>b46c1908-0334-4236-b978-585ee88e4199</vt:lpwstr>
  </property>
  <property fmtid="{D5CDD505-2E9C-101B-9397-08002B2CF9AE}" pid="7" name="MSIP_Label_690d47f2-2d0a-4515-b8de-e13c18f23c62_ActionId">
    <vt:lpwstr>25cc0046-df10-45bc-87ee-e9902a809f03</vt:lpwstr>
  </property>
  <property fmtid="{D5CDD505-2E9C-101B-9397-08002B2CF9AE}" pid="8" name="MSIP_Label_690d47f2-2d0a-4515-b8de-e13c18f23c62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OFFICIAL</vt:lpwstr>
  </property>
</Properties>
</file>