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402" r:id="rId3"/>
    <p:sldId id="258" r:id="rId4"/>
    <p:sldId id="345" r:id="rId5"/>
    <p:sldId id="299" r:id="rId6"/>
    <p:sldId id="298" r:id="rId7"/>
    <p:sldId id="330" r:id="rId8"/>
    <p:sldId id="297" r:id="rId9"/>
    <p:sldId id="380" r:id="rId10"/>
    <p:sldId id="384" r:id="rId11"/>
    <p:sldId id="296" r:id="rId12"/>
    <p:sldId id="295" r:id="rId13"/>
    <p:sldId id="294" r:id="rId14"/>
    <p:sldId id="259" r:id="rId15"/>
    <p:sldId id="303" r:id="rId16"/>
    <p:sldId id="351" r:id="rId17"/>
    <p:sldId id="302" r:id="rId18"/>
    <p:sldId id="301" r:id="rId19"/>
    <p:sldId id="305" r:id="rId20"/>
    <p:sldId id="347" r:id="rId21"/>
    <p:sldId id="300" r:id="rId22"/>
    <p:sldId id="304" r:id="rId23"/>
    <p:sldId id="352" r:id="rId24"/>
    <p:sldId id="34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9" autoAdjust="0"/>
    <p:restoredTop sz="75152" autoAdjust="0"/>
  </p:normalViewPr>
  <p:slideViewPr>
    <p:cSldViewPr snapToGrid="0">
      <p:cViewPr varScale="1">
        <p:scale>
          <a:sx n="50" d="100"/>
          <a:sy n="50" d="100"/>
        </p:scale>
        <p:origin x="1020" y="52"/>
      </p:cViewPr>
      <p:guideLst/>
    </p:cSldViewPr>
  </p:slideViewPr>
  <p:outlineViewPr>
    <p:cViewPr>
      <p:scale>
        <a:sx n="33" d="100"/>
        <a:sy n="33" d="100"/>
      </p:scale>
      <p:origin x="0" y="-57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C494D-7044-4E0A-80CA-5E6BF3B053A6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AA983-85EB-42D9-8F70-51E9F1EB2E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58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844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772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856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31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285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3211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9770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7756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3760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7690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321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BB40-EE09-442C-A2EE-2F11789DF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11676-814D-4CF7-8E08-DD99FEB4D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EB048-0DE4-4B48-82AC-2CF497D6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7A779-EF73-41AD-9B24-9A087A1B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B6C6-A765-4382-AF19-4E872CF8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298921-E1F8-4C8B-892B-48D147090B95}"/>
              </a:ext>
            </a:extLst>
          </p:cNvPr>
          <p:cNvSpPr/>
          <p:nvPr userDrawn="1"/>
        </p:nvSpPr>
        <p:spPr>
          <a:xfrm>
            <a:off x="5537200" y="-88900"/>
            <a:ext cx="9842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39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6F0E-A770-4639-9606-F6B5704E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EAF49-0BF2-4672-9988-446FEA428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3F12A-1BBC-4422-8225-A16AB5CA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BE2A-6857-4AC6-8767-5BAF5ECC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AC6A8-1969-4BEE-A3D4-10CAA37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718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8E2BC0-080B-467E-8E6C-94068956D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962F4-FB3E-4A71-B7B8-D1B9BBD34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4BA21-1B61-4584-B71B-64B19522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FA0EE-53A4-4329-8073-056E5C93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4878-9C20-4D3E-9BDF-935152CF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702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E1CE-693D-4B77-BA5C-DC061356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59"/>
            <a:ext cx="12192000" cy="10911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D9DAA-97E0-4151-9F84-FA4AB62F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4538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D7DD5-EA83-4EFF-BB39-2EA02074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C8101-E83C-4CA1-A2C6-8D05A477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EC65-7D8B-4362-9F5D-482847A7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52382-A7A8-4809-B608-997A882E7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665746" y="1571297"/>
            <a:ext cx="3764928" cy="895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1402F-2F64-49EE-A133-4B59AF665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421598" y="4011519"/>
            <a:ext cx="1770402" cy="28742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79BE59-9581-4DEB-BACC-F1F511C024F5}"/>
              </a:ext>
            </a:extLst>
          </p:cNvPr>
          <p:cNvSpPr/>
          <p:nvPr userDrawn="1"/>
        </p:nvSpPr>
        <p:spPr>
          <a:xfrm>
            <a:off x="5537200" y="-88900"/>
            <a:ext cx="9842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785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F1A6-DCD4-4736-8E75-5A69E6DD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95B4D-B60F-4422-B50D-C95BF152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ADE3-37FE-44A6-A5A1-64E20E59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57EC-7FC2-48EE-AF44-F459838E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B7E9-BBBF-4CA9-A88D-202A26A5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87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E91C-1340-485C-9054-080C8F06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B5F3F-1163-465C-85A1-092D97763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21A1F-0828-4361-A899-2992049D5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67C49-33C3-43A4-B9A2-68E03091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5779D-5090-42DC-9C2C-A5406C33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CA7AC-722D-4641-B4B4-CA88AC97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75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21EB-64A5-432F-B246-95CE2411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2B3F2-7000-43CB-89CF-89199C46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2F9F3-284B-4D01-B170-245897E20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64A3E-1741-40A0-AF86-3DBEAC285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DC7ED-0161-4411-8935-FA3E324C8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C4278-76AC-4762-A038-D0087CDC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3F178-0BCB-427F-8DF5-D7DD9E36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C76B1-931F-44E6-9A91-FD137D0E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75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0A67-5C64-4E71-9B19-69CF8CD6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21EAD-E198-4DF9-925F-F1E1E787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81D5A-24EF-4BE1-9BEE-A696ED5A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45516-B212-4DA2-959D-6FD88EA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54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82317-163A-488A-A363-684239F3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38ABB-809C-4667-805C-53C01BD7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99E1A-482B-4937-ACAA-0D2B4CAF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5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6CF8-55A3-462F-BCC5-24BEDACA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E226-37FC-4369-B2CA-31389A5E1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4A2-535F-4533-909B-B8D9B8F1E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2FE1D-27DB-47FB-9FCC-C44BF603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E8E2C-0BF8-4448-A5FC-AD63DB41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BDFD7-B6FB-4191-852C-1AAE5DC1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451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3249-734C-435D-85FA-C4959D1B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3F6E9-46FD-4B24-9E37-73417F768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41CC2-72C9-4983-B70C-AD46B0D04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3705-739D-4719-9891-E6F70D5B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0914F-CD80-4601-BA5F-5CE96E09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D560F-2B71-4903-A259-3D7F3768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27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A1EF8-BFCD-4AE3-AEC7-7D4ED1F7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72A2-2C59-4A02-A159-10EF770FC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815F-DE9C-4EF6-AAD0-647592380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E7659-A00D-4167-8F53-8B47CFF712E7}" type="datetimeFigureOut">
              <a:rPr lang="en-AU" smtClean="0"/>
              <a:t>15/09/2021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C5216-B440-4B43-95F0-C5D0E5860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E0C73-CEAC-465D-86E3-254A801B8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DA833-6DF9-45E5-9E57-142945972E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28462" y="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AU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14741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hyperlink" Target="http://www.highfirerisk.com.au/tools/tool6_v2.pdf" TargetMode="External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hyperlink" Target="http://highfirerisk.com.au/black_summer/black_summer_overview_mcrae.m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NuQM0dw74T0" TargetMode="External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E3C3-7239-449D-AAC9-9B5929B4D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0" y="304800"/>
            <a:ext cx="5715000" cy="3898559"/>
          </a:xfrm>
        </p:spPr>
        <p:txBody>
          <a:bodyPr>
            <a:normAutofit/>
          </a:bodyPr>
          <a:lstStyle/>
          <a:p>
            <a:r>
              <a:rPr lang="en-GB" sz="8800" b="0" dirty="0">
                <a:latin typeface="Impact" panose="020B0806030902050204" pitchFamily="34" charset="0"/>
              </a:rPr>
              <a:t>MANAGING EXTREME WILDFIRES</a:t>
            </a:r>
            <a:endParaRPr lang="en-AU" sz="8800" b="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48F69-5647-4E77-A90E-D8B770990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0" y="4543865"/>
            <a:ext cx="5598886" cy="1885964"/>
          </a:xfrm>
        </p:spPr>
        <p:txBody>
          <a:bodyPr/>
          <a:lstStyle/>
          <a:p>
            <a:r>
              <a:rPr lang="en-GB" b="0" dirty="0"/>
              <a:t>A virtual PDP Workshop for the 2021 AFAC Conference.</a:t>
            </a:r>
          </a:p>
          <a:p>
            <a:r>
              <a:rPr lang="en-GB" b="0" dirty="0"/>
              <a:t>Rick McRae, Jason Sharples</a:t>
            </a:r>
          </a:p>
          <a:p>
            <a:r>
              <a:rPr lang="en-GB" b="0" dirty="0"/>
              <a:t>UNSW Bushfire Research Group.</a:t>
            </a:r>
            <a:endParaRPr lang="en-AU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CFF92-B5CC-4022-A959-D0B33A912C83}"/>
              </a:ext>
            </a:extLst>
          </p:cNvPr>
          <p:cNvSpPr txBox="1"/>
          <p:nvPr/>
        </p:nvSpPr>
        <p:spPr>
          <a:xfrm>
            <a:off x="0" y="6458858"/>
            <a:ext cx="395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Mt Ainslie during BS. Photo: McRae</a:t>
            </a:r>
            <a:endParaRPr lang="en-AU" dirty="0"/>
          </a:p>
        </p:txBody>
      </p:sp>
      <p:pic>
        <p:nvPicPr>
          <p:cNvPr id="7" name="Picture 6" descr="A picture containing tree, outdoor, grass, standing&#10;&#10;Description automatically generated">
            <a:extLst>
              <a:ext uri="{FF2B5EF4-FFF2-40B4-BE49-F238E27FC236}">
                <a16:creationId xmlns:a16="http://schemas.microsoft.com/office/drawing/2014/main" id="{DB6FE9E5-19C9-4596-9F57-E25BF605D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292"/>
            <a:ext cx="6580553" cy="49354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8294CD-86F6-4399-BE43-2B8252398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6DFD3-83B5-426F-9814-5A63F998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SMOKE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CD83D-4D7F-498B-82A5-5DE800952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5838092" cy="7266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AU" sz="2000" dirty="0">
              <a:hlinkClick r:id="rId5"/>
            </a:endParaRPr>
          </a:p>
          <a:p>
            <a:pPr marL="0" indent="0">
              <a:buNone/>
            </a:pPr>
            <a:r>
              <a:rPr lang="en-AU" sz="2000" dirty="0">
                <a:hlinkClick r:id="rId5"/>
              </a:rPr>
              <a:t>http://www.highfirerisk.com.au/tools/tool6_v2.pdf</a:t>
            </a:r>
            <a:endParaRPr lang="en-AU" sz="2000" dirty="0"/>
          </a:p>
          <a:p>
            <a:pPr marL="0" indent="0">
              <a:buNone/>
            </a:pPr>
            <a:endParaRPr lang="en-AU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CA878-233A-473F-AB94-10B9259AE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099" y="0"/>
            <a:ext cx="518464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A43B8-D8CF-433E-8161-97BE6EDAA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985" y="5328868"/>
            <a:ext cx="440055" cy="252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F72A04-9816-47A5-A203-DA6D5C02FA9B}"/>
              </a:ext>
            </a:extLst>
          </p:cNvPr>
          <p:cNvSpPr txBox="1"/>
          <p:nvPr/>
        </p:nvSpPr>
        <p:spPr>
          <a:xfrm>
            <a:off x="1131376" y="3022169"/>
            <a:ext cx="3781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Smoke is a complex problem.</a:t>
            </a:r>
            <a:endParaRPr lang="en-AU" sz="4800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CBC09A-B536-409C-9BB6-4B70E9DB9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0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28D8-98FF-463E-8387-EA362F0D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Record dust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3140C-DCD0-4D94-B12B-E01198F25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  </a:t>
            </a:r>
            <a:endParaRPr lang="en-AU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AF6365F-23EC-4888-AD80-3CD8B7D78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34" y="1542577"/>
            <a:ext cx="6202166" cy="5315423"/>
          </a:xfrm>
          <a:prstGeom prst="rect">
            <a:avLst/>
          </a:prstGeom>
        </p:spPr>
      </p:pic>
      <p:pic>
        <p:nvPicPr>
          <p:cNvPr id="9" name="Picture 8" descr="A landscape with trees and a cloudy sky&#10;&#10;Description automatically generated with low confidence">
            <a:extLst>
              <a:ext uri="{FF2B5EF4-FFF2-40B4-BE49-F238E27FC236}">
                <a16:creationId xmlns:a16="http://schemas.microsoft.com/office/drawing/2014/main" id="{9F8B4D16-6383-4F3D-B648-F7318DEC9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443"/>
            <a:ext cx="5774076" cy="433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93A5A3-F282-4ED4-B691-CC0C58EC3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9097"/>
            <a:ext cx="2435189" cy="24100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5363A7-711F-44DA-B014-2EAEDF4F4AB1}"/>
              </a:ext>
            </a:extLst>
          </p:cNvPr>
          <p:cNvSpPr txBox="1"/>
          <p:nvPr/>
        </p:nvSpPr>
        <p:spPr>
          <a:xfrm>
            <a:off x="3024553" y="252895"/>
            <a:ext cx="3071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Canberra dust storm, 10 Jan 2020. [McRae]</a:t>
            </a:r>
          </a:p>
          <a:p>
            <a:r>
              <a:rPr lang="en-GB" dirty="0"/>
              <a:t>Deposited dust afterwards. [McRae]</a:t>
            </a:r>
          </a:p>
          <a:p>
            <a:r>
              <a:rPr lang="en-GB" dirty="0"/>
              <a:t>Radar showing smoke plumes and dust front. [BoM]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E9F505-5FE9-4A9C-924C-849EF84A3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09F3-E8A0-40D2-ACAA-0181BEB3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Record fire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5DA29-AE68-41D9-AB2A-B0F6E3BAE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9 million  ha burnt</a:t>
            </a:r>
          </a:p>
          <a:p>
            <a:r>
              <a:rPr lang="en-GB" dirty="0"/>
              <a:t>36,000 km perimeter</a:t>
            </a:r>
          </a:p>
          <a:p>
            <a:endParaRPr lang="en-GB" dirty="0"/>
          </a:p>
          <a:p>
            <a:r>
              <a:rPr lang="en-GB" dirty="0"/>
              <a:t>2.2 million ha of BUFE (black)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2DD98-692E-432E-A31F-CCF86D422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371" y="0"/>
            <a:ext cx="5272629" cy="70273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DFD307-673B-4FA3-9624-A6550CEEE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7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73BF8-8AE6-4C37-AA2D-F8A059D1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Video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83DE0-A7AD-4D50-BC02-CC90FB16E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10522634" cy="472048"/>
          </a:xfrm>
        </p:spPr>
        <p:txBody>
          <a:bodyPr>
            <a:normAutofit/>
          </a:bodyPr>
          <a:lstStyle/>
          <a:p>
            <a:r>
              <a:rPr lang="en-AU" sz="2400" dirty="0"/>
              <a:t>http://highfirerisk.com.au/black_summer/black_summer_overview_mcrae.mov</a:t>
            </a: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6762292C-36FA-4014-9F9C-161C4D4F3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365" y="2028432"/>
            <a:ext cx="7760677" cy="43287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1ACF7F-F2E8-4F79-A400-A313FCB38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0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8C8F-9AD7-495B-87A6-DCDC163A7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Climate change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FAF76-917D-402B-8CFB-A515A974C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10257692" cy="5623168"/>
          </a:xfrm>
        </p:spPr>
        <p:txBody>
          <a:bodyPr>
            <a:normAutofit/>
          </a:bodyPr>
          <a:lstStyle/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1997 Hockey Stick inflection point for many areas in E Australia.</a:t>
            </a:r>
          </a:p>
          <a:p>
            <a:pPr lvl="0"/>
            <a:r>
              <a:rPr lang="en-GB" sz="4400" dirty="0">
                <a:latin typeface="+mj-lt"/>
                <a:ea typeface="+mj-ea"/>
                <a:cs typeface="+mj-cs"/>
              </a:rPr>
              <a:t>Rapid changes since then – often still accelerating.</a:t>
            </a:r>
          </a:p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No “New Norm”.</a:t>
            </a:r>
          </a:p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</a:t>
            </a:r>
            <a:r>
              <a:rPr lang="en-GB" sz="4400" dirty="0">
                <a:latin typeface="+mj-lt"/>
                <a:ea typeface="+mj-ea"/>
                <a:cs typeface="+mj-cs"/>
              </a:rPr>
              <a:t>o “Black Swans” – more like Cane Toads (genus </a:t>
            </a:r>
            <a:r>
              <a:rPr lang="en-GB" sz="4400" i="1" dirty="0">
                <a:latin typeface="+mj-lt"/>
                <a:ea typeface="+mj-ea"/>
                <a:cs typeface="+mj-cs"/>
              </a:rPr>
              <a:t>Bufo</a:t>
            </a:r>
            <a:r>
              <a:rPr lang="en-GB" sz="4400" dirty="0">
                <a:latin typeface="+mj-lt"/>
                <a:ea typeface="+mj-ea"/>
                <a:cs typeface="+mj-cs"/>
              </a:rPr>
              <a:t>).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B1DF09-2C23-450F-AB94-D7A39AD43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7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2510-2576-4D77-B07A-5E901F49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Heat &amp; Drought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E6DD6-35A4-4DDA-B20C-D636579AE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17601"/>
            <a:ext cx="8462074" cy="127272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</a:t>
            </a:r>
            <a:r>
              <a:rPr lang="en-GB" dirty="0" err="1"/>
              <a:t>Gudgenby</a:t>
            </a:r>
            <a:r>
              <a:rPr lang="en-GB" dirty="0"/>
              <a:t> is an un-dammed river draining much of the ACT’s high country. 3-month and 3-year means.</a:t>
            </a:r>
          </a:p>
          <a:p>
            <a:r>
              <a:rPr lang="en-GB" dirty="0"/>
              <a:t>Orange circles = critical dry events.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5D548-EE7B-4E01-AAB5-026E6C541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0328"/>
            <a:ext cx="12192000" cy="44676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E14937F-1B98-4561-80C7-63213C7BA100}"/>
              </a:ext>
            </a:extLst>
          </p:cNvPr>
          <p:cNvSpPr/>
          <p:nvPr/>
        </p:nvSpPr>
        <p:spPr>
          <a:xfrm>
            <a:off x="8852597" y="5760493"/>
            <a:ext cx="190919" cy="208781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B6D0D5-699F-414B-8823-EAA8D6DE95F9}"/>
              </a:ext>
            </a:extLst>
          </p:cNvPr>
          <p:cNvSpPr/>
          <p:nvPr/>
        </p:nvSpPr>
        <p:spPr>
          <a:xfrm>
            <a:off x="11436698" y="5781710"/>
            <a:ext cx="190919" cy="208781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C71991-FFDF-4B32-9592-F0852B4665FA}"/>
              </a:ext>
            </a:extLst>
          </p:cNvPr>
          <p:cNvSpPr/>
          <p:nvPr/>
        </p:nvSpPr>
        <p:spPr>
          <a:xfrm>
            <a:off x="11245779" y="5781710"/>
            <a:ext cx="190919" cy="208781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DBE1ED-61D6-4967-93B7-8E2E97AAB596}"/>
              </a:ext>
            </a:extLst>
          </p:cNvPr>
          <p:cNvSpPr/>
          <p:nvPr/>
        </p:nvSpPr>
        <p:spPr>
          <a:xfrm>
            <a:off x="9286352" y="5781710"/>
            <a:ext cx="190919" cy="208781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BE9958-80E1-487D-88F4-4A1864D40792}"/>
              </a:ext>
            </a:extLst>
          </p:cNvPr>
          <p:cNvSpPr/>
          <p:nvPr/>
        </p:nvSpPr>
        <p:spPr>
          <a:xfrm>
            <a:off x="4091354" y="5760495"/>
            <a:ext cx="190919" cy="208781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7AFBDD-BD19-4E2B-A4FB-797A162DF9BD}"/>
              </a:ext>
            </a:extLst>
          </p:cNvPr>
          <p:cNvSpPr/>
          <p:nvPr/>
        </p:nvSpPr>
        <p:spPr>
          <a:xfrm>
            <a:off x="1127090" y="5750446"/>
            <a:ext cx="190919" cy="208781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8FD3DA-70A0-4CF7-B265-F99762BA6CE0}"/>
              </a:ext>
            </a:extLst>
          </p:cNvPr>
          <p:cNvCxnSpPr/>
          <p:nvPr/>
        </p:nvCxnSpPr>
        <p:spPr>
          <a:xfrm>
            <a:off x="832338" y="3587262"/>
            <a:ext cx="606083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7CFFCC-008C-4B56-98AF-6237AF5C55E8}"/>
              </a:ext>
            </a:extLst>
          </p:cNvPr>
          <p:cNvCxnSpPr>
            <a:cxnSpLocks/>
          </p:cNvCxnSpPr>
          <p:nvPr/>
        </p:nvCxnSpPr>
        <p:spPr>
          <a:xfrm>
            <a:off x="6893169" y="3587262"/>
            <a:ext cx="4543529" cy="64476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99B8FA-8F25-4F7C-BD28-29F1989C0162}"/>
              </a:ext>
            </a:extLst>
          </p:cNvPr>
          <p:cNvSpPr txBox="1"/>
          <p:nvPr/>
        </p:nvSpPr>
        <p:spPr>
          <a:xfrm>
            <a:off x="8601523" y="1714417"/>
            <a:ext cx="332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Data: BoM/</a:t>
            </a:r>
            <a:r>
              <a:rPr lang="en-GB" dirty="0" err="1"/>
              <a:t>EcoWise</a:t>
            </a:r>
            <a:r>
              <a:rPr lang="en-GB" dirty="0"/>
              <a:t>/Icon, </a:t>
            </a:r>
          </a:p>
          <a:p>
            <a:r>
              <a:rPr lang="en-GB" dirty="0"/>
              <a:t>Analysis : McRae</a:t>
            </a:r>
            <a:endParaRPr lang="en-AU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D234396-3996-43CC-8981-60A2B600B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5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17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567354"/>
            <a:ext cx="9448801" cy="3352800"/>
          </a:xfrm>
        </p:spPr>
        <p:txBody>
          <a:bodyPr>
            <a:normAutofit/>
          </a:bodyPr>
          <a:lstStyle/>
          <a:p>
            <a:r>
              <a:rPr lang="en-GB" sz="4400" dirty="0"/>
              <a:t>Increasing drying out of </a:t>
            </a:r>
            <a:r>
              <a:rPr lang="en-GB" sz="4400" dirty="0" err="1"/>
              <a:t>streamflows</a:t>
            </a:r>
            <a:r>
              <a:rPr lang="en-GB" sz="4400" dirty="0"/>
              <a:t> on a regional scale is a useful portent of BUFE occurrence.</a:t>
            </a:r>
            <a:endParaRPr lang="en-AU" sz="4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2BFEDE-46DB-4D2F-BCFE-3C62AA353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4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7A3971-3BDE-410B-A783-8B8BFDF82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3682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CE88E-E2C8-4A29-B8E6-3D00F00E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Changed inland conditions</a:t>
            </a:r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06A5-E2CF-4327-8219-152AAB9E6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47F9E-4761-4944-A709-B4952465E1D7}"/>
              </a:ext>
            </a:extLst>
          </p:cNvPr>
          <p:cNvSpPr txBox="1"/>
          <p:nvPr/>
        </p:nvSpPr>
        <p:spPr>
          <a:xfrm>
            <a:off x="6487953" y="-11724"/>
            <a:ext cx="3880338" cy="40011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FF00"/>
                </a:solidFill>
              </a:rPr>
              <a:t>S2 image, Sentinel-hub, 9/11/2019</a:t>
            </a:r>
            <a:endParaRPr lang="en-AU" sz="2000" b="1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A46DE1-5CEE-4D7C-A4AF-1D71D20E6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9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9AA5-C33E-41AA-9742-397A7E8F7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58"/>
            <a:ext cx="12192000" cy="1988321"/>
          </a:xfrm>
        </p:spPr>
        <p:txBody>
          <a:bodyPr>
            <a:normAutofit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Changed </a:t>
            </a:r>
            <a:b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oceanic </a:t>
            </a:r>
            <a:b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dynamics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13A8A-5501-4588-9F34-F48C9A3B4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" y="2165535"/>
            <a:ext cx="4006789" cy="4202848"/>
          </a:xfrm>
        </p:spPr>
        <p:txBody>
          <a:bodyPr/>
          <a:lstStyle/>
          <a:p>
            <a:r>
              <a:rPr lang="en-GB" dirty="0"/>
              <a:t>El Nino – La Nina no longer “the big kid on the block”.</a:t>
            </a:r>
          </a:p>
          <a:p>
            <a:r>
              <a:rPr lang="en-GB" dirty="0"/>
              <a:t>Mid-range: IOD, SAM, MJO, central South Pacific.</a:t>
            </a:r>
          </a:p>
          <a:p>
            <a:r>
              <a:rPr lang="en-GB" dirty="0"/>
              <a:t>Short-range: Great  Australian Bight, Arafura Sea, Tasman Sea.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EAE73-3B36-410D-96B2-04C7DE2F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949" y="33481"/>
            <a:ext cx="7155051" cy="68245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D11497-F336-49A5-B933-96E046AFF63E}"/>
              </a:ext>
            </a:extLst>
          </p:cNvPr>
          <p:cNvSpPr/>
          <p:nvPr/>
        </p:nvSpPr>
        <p:spPr>
          <a:xfrm>
            <a:off x="5045174" y="5417651"/>
            <a:ext cx="4796249" cy="9507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8D05FE-E2C6-4F00-93EA-A48E9E32E4E6}"/>
              </a:ext>
            </a:extLst>
          </p:cNvPr>
          <p:cNvSpPr txBox="1"/>
          <p:nvPr/>
        </p:nvSpPr>
        <p:spPr>
          <a:xfrm>
            <a:off x="3785682" y="5508296"/>
            <a:ext cx="1133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/>
              <a:t>BS</a:t>
            </a:r>
            <a:endParaRPr lang="en-AU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5F1110-80A2-494D-99E9-CC93B7BDC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1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CD85-063D-4A82-BA38-35FC4FF00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048E5-BD16-4D56-B639-39F9A5EEB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AEB50-768A-45DD-BB7A-3F26BDE5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7615"/>
            <a:ext cx="12192000" cy="4481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DEB5C4-FDA0-40A6-AD04-B431E1DC8150}"/>
              </a:ext>
            </a:extLst>
          </p:cNvPr>
          <p:cNvSpPr txBox="1"/>
          <p:nvPr/>
        </p:nvSpPr>
        <p:spPr>
          <a:xfrm>
            <a:off x="856345" y="6018741"/>
            <a:ext cx="9248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Simultaneous mid-level water </a:t>
            </a:r>
            <a:r>
              <a:rPr lang="en-GB" dirty="0" err="1"/>
              <a:t>vapo</a:t>
            </a:r>
            <a:r>
              <a:rPr lang="en-GB" dirty="0"/>
              <a:t>[u]r imagery from 2 Advanced Baseline/</a:t>
            </a:r>
            <a:r>
              <a:rPr lang="en-GB" dirty="0" err="1"/>
              <a:t>Himawari</a:t>
            </a:r>
            <a:r>
              <a:rPr lang="en-GB" dirty="0"/>
              <a:t> Imagers. [SSEC Real Earth]</a:t>
            </a:r>
          </a:p>
          <a:p>
            <a:r>
              <a:rPr lang="en-GB" dirty="0"/>
              <a:t>The red areas are large masses of dry air upwind of major fire areas (Australia and Bolivia).</a:t>
            </a: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446344-C889-4B70-9E33-1AFAAC37C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1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2D1D-D4AA-41FF-A881-208E9418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26FCD-5B5E-40DB-A7EF-6995DB5A6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30878-C786-455A-B92E-4D7529D53BE9}"/>
              </a:ext>
            </a:extLst>
          </p:cNvPr>
          <p:cNvSpPr txBox="1"/>
          <p:nvPr/>
        </p:nvSpPr>
        <p:spPr>
          <a:xfrm>
            <a:off x="-247650" y="1216084"/>
            <a:ext cx="11925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400" dirty="0">
                <a:latin typeface="Impact" panose="020B0806030902050204" pitchFamily="34" charset="0"/>
              </a:rPr>
              <a:t>CLIMATE CHANGE</a:t>
            </a:r>
            <a:endParaRPr lang="en-AU" sz="14400" dirty="0">
              <a:latin typeface="Impact" panose="020B080603090205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22DCE9-D7CC-4D4F-A41F-2CFCEAFD4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5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2476AA-3041-457E-998D-8CEBFD79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4" y="1582615"/>
            <a:ext cx="12192000" cy="6642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488FB-6647-4A74-AC57-01CEF5A9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 2021 – outlook…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70393-8008-4B65-9EC4-70807276A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en-AU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D8796B-B974-4555-944E-9189B0151E4A}"/>
              </a:ext>
            </a:extLst>
          </p:cNvPr>
          <p:cNvCxnSpPr>
            <a:cxnSpLocks/>
          </p:cNvCxnSpPr>
          <p:nvPr/>
        </p:nvCxnSpPr>
        <p:spPr>
          <a:xfrm flipH="1">
            <a:off x="669554" y="1537828"/>
            <a:ext cx="368783" cy="37375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14FF03-05F4-4F5B-8443-C2D93E3F79DA}"/>
              </a:ext>
            </a:extLst>
          </p:cNvPr>
          <p:cNvCxnSpPr>
            <a:cxnSpLocks/>
          </p:cNvCxnSpPr>
          <p:nvPr/>
        </p:nvCxnSpPr>
        <p:spPr>
          <a:xfrm>
            <a:off x="9988062" y="1418492"/>
            <a:ext cx="1957753" cy="36927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DDC77F-0C83-45A4-84AE-37AA4BD9D33D}"/>
              </a:ext>
            </a:extLst>
          </p:cNvPr>
          <p:cNvCxnSpPr>
            <a:cxnSpLocks/>
          </p:cNvCxnSpPr>
          <p:nvPr/>
        </p:nvCxnSpPr>
        <p:spPr>
          <a:xfrm>
            <a:off x="6095076" y="1537828"/>
            <a:ext cx="2242896" cy="4308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6DB824-B8D5-44CD-8666-60BD3CE9F636}"/>
              </a:ext>
            </a:extLst>
          </p:cNvPr>
          <p:cNvSpPr txBox="1"/>
          <p:nvPr/>
        </p:nvSpPr>
        <p:spPr>
          <a:xfrm>
            <a:off x="425885" y="1014608"/>
            <a:ext cx="102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Australia – </a:t>
            </a:r>
            <a:r>
              <a:rPr lang="en-GB" sz="2800" dirty="0" err="1"/>
              <a:t>v.dry</a:t>
            </a:r>
            <a:r>
              <a:rPr lang="en-GB" sz="2800" dirty="0"/>
              <a:t>                           Rockies                                          Brazil</a:t>
            </a:r>
            <a:endParaRPr lang="en-AU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C1716D-B6B4-45CD-BAD2-DBC3FEAB2182}"/>
              </a:ext>
            </a:extLst>
          </p:cNvPr>
          <p:cNvCxnSpPr>
            <a:cxnSpLocks/>
          </p:cNvCxnSpPr>
          <p:nvPr/>
        </p:nvCxnSpPr>
        <p:spPr>
          <a:xfrm>
            <a:off x="1500554" y="1418492"/>
            <a:ext cx="482986" cy="34854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E6AAF71-ECB7-4EEA-9408-927E6AB0B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0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2406-038F-4463-A8F2-A21FF8CD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Changed sea breeze dynamics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FE579-A229-446B-B8D7-568C996E0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17600"/>
            <a:ext cx="11835828" cy="1738615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AU" sz="4400" dirty="0">
                <a:latin typeface="+mj-lt"/>
                <a:ea typeface="+mj-ea"/>
                <a:cs typeface="+mj-cs"/>
              </a:rPr>
              <a:t>https://www.youtube.com/watch?v=NuQM0dw74T0 </a:t>
            </a:r>
          </a:p>
          <a:p>
            <a:pPr lvl="0"/>
            <a:r>
              <a:rPr lang="en-AU" sz="4400" dirty="0">
                <a:latin typeface="+mj-lt"/>
                <a:ea typeface="+mj-ea"/>
                <a:cs typeface="+mj-cs"/>
              </a:rPr>
              <a:t>Fire in Wolgan</a:t>
            </a:r>
            <a:br>
              <a:rPr lang="en-AU" sz="4400" dirty="0">
                <a:latin typeface="+mj-lt"/>
                <a:ea typeface="+mj-ea"/>
                <a:cs typeface="+mj-cs"/>
              </a:rPr>
            </a:br>
            <a:r>
              <a:rPr lang="en-AU" sz="4400" dirty="0">
                <a:latin typeface="+mj-lt"/>
                <a:ea typeface="+mj-ea"/>
                <a:cs typeface="+mj-cs"/>
              </a:rPr>
              <a:t>Valley 20191116</a:t>
            </a:r>
          </a:p>
          <a:p>
            <a:pPr lvl="0"/>
            <a:r>
              <a:rPr lang="en-AU" sz="4400" dirty="0">
                <a:latin typeface="+mj-lt"/>
                <a:ea typeface="+mj-ea"/>
                <a:cs typeface="+mj-cs"/>
              </a:rPr>
              <a:t>Shows sea breeze</a:t>
            </a:r>
            <a:br>
              <a:rPr lang="en-AU" sz="4400" dirty="0">
                <a:latin typeface="+mj-lt"/>
                <a:ea typeface="+mj-ea"/>
                <a:cs typeface="+mj-cs"/>
              </a:rPr>
            </a:br>
            <a:r>
              <a:rPr lang="en-AU" sz="4400" dirty="0">
                <a:latin typeface="+mj-lt"/>
                <a:ea typeface="+mj-ea"/>
                <a:cs typeface="+mj-cs"/>
              </a:rPr>
              <a:t>pushing fire to west.</a:t>
            </a:r>
            <a:br>
              <a:rPr lang="en-AU" sz="4400" dirty="0">
                <a:latin typeface="+mj-lt"/>
                <a:ea typeface="+mj-ea"/>
                <a:cs typeface="+mj-cs"/>
              </a:rPr>
            </a:br>
            <a:endParaRPr lang="en-AU" dirty="0"/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57A0FA67-A406-4B2D-9C88-C6E796F57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698" y="1724576"/>
            <a:ext cx="9130301" cy="51286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7C3E39-68C0-4D9B-8119-A430D1603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1F28-2F1F-42E5-97EA-7DA05A476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 breezes vs FRP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68690-0DAD-407A-AA20-3E2E85C39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Major role during instability events in south (red lines).</a:t>
            </a:r>
          </a:p>
          <a:p>
            <a:r>
              <a:rPr lang="en-GB" dirty="0"/>
              <a:t>Lesser role during foehn events to north (green lines).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754C4-4B96-4A16-BAF7-9EFB810CF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425" y="1579164"/>
            <a:ext cx="7887575" cy="5252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E82F0D-C720-43EC-A867-B7CC0B91BE8C}"/>
              </a:ext>
            </a:extLst>
          </p:cNvPr>
          <p:cNvSpPr txBox="1"/>
          <p:nvPr/>
        </p:nvSpPr>
        <p:spPr>
          <a:xfrm>
            <a:off x="7318467" y="2059997"/>
            <a:ext cx="355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Upper dots = strong sea breeze,</a:t>
            </a:r>
          </a:p>
          <a:p>
            <a:r>
              <a:rPr lang="en-GB" dirty="0"/>
              <a:t>Lower dots = weak sea breeze.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93E4F-00A1-4488-83BF-616C2772511C}"/>
              </a:ext>
            </a:extLst>
          </p:cNvPr>
          <p:cNvSpPr txBox="1"/>
          <p:nvPr/>
        </p:nvSpPr>
        <p:spPr>
          <a:xfrm>
            <a:off x="21521" y="6185210"/>
            <a:ext cx="378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Data: BoM &amp; NASA FIRMS</a:t>
            </a:r>
          </a:p>
          <a:p>
            <a:r>
              <a:rPr lang="en-GB" dirty="0"/>
              <a:t>Analysis: McRae.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3ACDF6-73C7-4CA7-970F-72214F631325}"/>
              </a:ext>
            </a:extLst>
          </p:cNvPr>
          <p:cNvSpPr/>
          <p:nvPr/>
        </p:nvSpPr>
        <p:spPr>
          <a:xfrm>
            <a:off x="6518031" y="4478215"/>
            <a:ext cx="110197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14404A-13B3-4AE3-AB9E-650D3C80C048}"/>
              </a:ext>
            </a:extLst>
          </p:cNvPr>
          <p:cNvSpPr/>
          <p:nvPr/>
        </p:nvSpPr>
        <p:spPr>
          <a:xfrm>
            <a:off x="6509384" y="2706328"/>
            <a:ext cx="110197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BB2EC-A94D-4277-B4E8-4B94B13C1C3A}"/>
              </a:ext>
            </a:extLst>
          </p:cNvPr>
          <p:cNvSpPr/>
          <p:nvPr/>
        </p:nvSpPr>
        <p:spPr>
          <a:xfrm>
            <a:off x="9388938" y="2677871"/>
            <a:ext cx="110197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D5002-CDE5-4979-849B-1F0D91EA9ED1}"/>
              </a:ext>
            </a:extLst>
          </p:cNvPr>
          <p:cNvSpPr/>
          <p:nvPr/>
        </p:nvSpPr>
        <p:spPr>
          <a:xfrm>
            <a:off x="9388938" y="4478215"/>
            <a:ext cx="110197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9509730-D2DF-40FC-8ACD-1137B33D3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567354"/>
            <a:ext cx="9448801" cy="3352800"/>
          </a:xfrm>
        </p:spPr>
        <p:txBody>
          <a:bodyPr>
            <a:normAutofit/>
          </a:bodyPr>
          <a:lstStyle/>
          <a:p>
            <a:r>
              <a:rPr lang="en-GB" sz="4400" dirty="0"/>
              <a:t>Sea breezes are now, due to climate change, able to push BUFEs inland for considerable distances.</a:t>
            </a:r>
            <a:endParaRPr lang="en-AU" sz="4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BD148B-762C-4CC3-992F-1BE93F256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8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A8B6-5806-4D78-B307-4BB051023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C833B-8808-4064-B055-C48D9901D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 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F7A86-870B-4ACB-B266-C35A2360A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725" y="76200"/>
            <a:ext cx="6686550" cy="6705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6FFC0F-F333-42C9-9F9B-C6A98CA3A5F7}"/>
              </a:ext>
            </a:extLst>
          </p:cNvPr>
          <p:cNvSpPr/>
          <p:nvPr/>
        </p:nvSpPr>
        <p:spPr>
          <a:xfrm>
            <a:off x="5406013" y="6263473"/>
            <a:ext cx="182545" cy="167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7F79F-C258-418C-AE7B-677FC55F4309}"/>
              </a:ext>
            </a:extLst>
          </p:cNvPr>
          <p:cNvSpPr/>
          <p:nvPr/>
        </p:nvSpPr>
        <p:spPr>
          <a:xfrm>
            <a:off x="5406013" y="654817"/>
            <a:ext cx="182545" cy="149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0EFC18-7F62-4D8B-96DE-9CB1D6B12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6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09169-571F-4FEB-BADD-DAB591F5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Background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6CF6F-3B3F-46FF-926B-490F3A0B2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909" y="1302536"/>
            <a:ext cx="7357494" cy="4538132"/>
          </a:xfrm>
        </p:spPr>
        <p:txBody>
          <a:bodyPr>
            <a:normAutofit lnSpcReduction="10000"/>
          </a:bodyPr>
          <a:lstStyle/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It is now known that the risk from dynamic wildfires is increasing, primarily due to </a:t>
            </a:r>
            <a:r>
              <a:rPr lang="en-GB" sz="4400" b="1" kern="1200" dirty="0">
                <a:solidFill>
                  <a:schemeClr val="accent1"/>
                </a:solidFill>
                <a:effectLst/>
                <a:ea typeface="+mj-ea"/>
                <a:cs typeface="+mj-cs"/>
              </a:rPr>
              <a:t>climate change</a:t>
            </a:r>
            <a:r>
              <a:rPr lang="en-GB" sz="4400" b="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.</a:t>
            </a:r>
          </a:p>
          <a:p>
            <a:pPr lvl="0"/>
            <a:endParaRPr lang="en-GB" sz="4400" dirty="0">
              <a:ea typeface="+mj-ea"/>
              <a:cs typeface="+mj-cs"/>
            </a:endParaRPr>
          </a:p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This makes being prepared a lot harder for all stakeholders.</a:t>
            </a:r>
            <a:endParaRPr lang="en-AU" sz="4400" b="0" kern="1200" dirty="0">
              <a:solidFill>
                <a:schemeClr val="tx1"/>
              </a:solidFill>
              <a:effectLst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02E9D5-FCCE-4F28-979D-B02986372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9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73DD-CBB4-4F52-96B0-3D9DBBBE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58"/>
            <a:ext cx="12192000" cy="1978187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FF0000"/>
                </a:solidFill>
              </a:rPr>
              <a:t>Climate </a:t>
            </a:r>
            <a:br>
              <a:rPr lang="en-GB" sz="4800" dirty="0">
                <a:solidFill>
                  <a:srgbClr val="FF0000"/>
                </a:solidFill>
              </a:rPr>
            </a:br>
            <a:r>
              <a:rPr lang="en-GB" sz="4800" dirty="0">
                <a:solidFill>
                  <a:srgbClr val="FF0000"/>
                </a:solidFill>
              </a:rPr>
              <a:t>Change</a:t>
            </a:r>
            <a:endParaRPr lang="en-AU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8CFE5-866A-42FB-ACF4-EA26B4286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6BDA9-1C0E-4173-80CE-0623D6717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93" y="7334628"/>
            <a:ext cx="10460072" cy="4285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D2C41-2E06-46C5-A8F0-36A16F4CF758}"/>
              </a:ext>
            </a:extLst>
          </p:cNvPr>
          <p:cNvSpPr txBox="1"/>
          <p:nvPr/>
        </p:nvSpPr>
        <p:spPr>
          <a:xfrm>
            <a:off x="1332113" y="5497457"/>
            <a:ext cx="910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“You know, I don’t believe what they say about climate change.”</a:t>
            </a:r>
            <a:endParaRPr lang="en-AU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F1214-C64A-4E62-86A9-EAFD056EF056}"/>
              </a:ext>
            </a:extLst>
          </p:cNvPr>
          <p:cNvSpPr txBox="1"/>
          <p:nvPr/>
        </p:nvSpPr>
        <p:spPr>
          <a:xfrm>
            <a:off x="8863584" y="6462209"/>
            <a:ext cx="33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Image: McRae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66A6ED-9408-4822-951C-89AECC386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447" y="14736"/>
            <a:ext cx="8471389" cy="537039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7B9278-A0DA-48AE-B214-2011BF1D1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8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645E4-CCE8-4C9C-80F5-CE654C92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Record heat @ Canberra Airport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FE7BF-3155-4EA6-9512-74F1A7DB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Already up</a:t>
            </a:r>
            <a:br>
              <a:rPr lang="en-GB" dirty="0"/>
            </a:br>
            <a:r>
              <a:rPr lang="en-GB" dirty="0"/>
              <a:t>3.2°C on the </a:t>
            </a:r>
            <a:br>
              <a:rPr lang="en-GB" dirty="0"/>
            </a:br>
            <a:r>
              <a:rPr lang="en-GB" dirty="0"/>
              <a:t>5 year mean.</a:t>
            </a:r>
          </a:p>
          <a:p>
            <a:r>
              <a:rPr lang="en-GB" dirty="0"/>
              <a:t>Mean now</a:t>
            </a:r>
            <a:br>
              <a:rPr lang="en-GB" dirty="0"/>
            </a:br>
            <a:r>
              <a:rPr lang="en-GB" dirty="0"/>
              <a:t>equal to past </a:t>
            </a:r>
            <a:br>
              <a:rPr lang="en-GB" dirty="0"/>
            </a:br>
            <a:r>
              <a:rPr lang="en-GB" dirty="0"/>
              <a:t>peaks due to </a:t>
            </a:r>
            <a:br>
              <a:rPr lang="en-GB" dirty="0"/>
            </a:br>
            <a:r>
              <a:rPr lang="en-GB" dirty="0"/>
              <a:t>major El Nino </a:t>
            </a:r>
            <a:br>
              <a:rPr lang="en-GB" dirty="0"/>
            </a:br>
            <a:r>
              <a:rPr lang="en-GB" dirty="0"/>
              <a:t>events.</a:t>
            </a:r>
          </a:p>
          <a:p>
            <a:r>
              <a:rPr lang="en-GB" dirty="0"/>
              <a:t>Climbing</a:t>
            </a:r>
            <a:br>
              <a:rPr lang="en-GB" dirty="0"/>
            </a:br>
            <a:r>
              <a:rPr lang="en-GB" dirty="0"/>
              <a:t>rapidly.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635DE-9AB0-4F6E-BCBB-C3BAC2A6E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310" y="1735015"/>
            <a:ext cx="9595689" cy="5134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ACAF7A-7DB1-4E23-A9B3-7695C0184511}"/>
              </a:ext>
            </a:extLst>
          </p:cNvPr>
          <p:cNvSpPr txBox="1"/>
          <p:nvPr/>
        </p:nvSpPr>
        <p:spPr>
          <a:xfrm>
            <a:off x="0" y="6185210"/>
            <a:ext cx="332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Data: BoM, </a:t>
            </a:r>
          </a:p>
          <a:p>
            <a:r>
              <a:rPr lang="en-GB" dirty="0"/>
              <a:t>Analysis : McRae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1D7E0F-387F-4BED-96E8-5C94C5CFF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2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585A-5E80-49AA-B2B1-DC8286B2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Record drought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B73CB-7605-42E7-B6B2-6EE76E9E6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thought </a:t>
            </a:r>
            <a:br>
              <a:rPr lang="en-GB" dirty="0"/>
            </a:br>
            <a:r>
              <a:rPr lang="en-GB" dirty="0"/>
              <a:t>2003 was bad…</a:t>
            </a:r>
            <a:endParaRPr lang="en-AU" dirty="0"/>
          </a:p>
        </p:txBody>
      </p:sp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A2312706-008E-4F0D-B7E3-221C76B24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893294"/>
            <a:ext cx="9615055" cy="5964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6AA1D-09A4-4738-8394-897041F4131D}"/>
              </a:ext>
            </a:extLst>
          </p:cNvPr>
          <p:cNvSpPr txBox="1"/>
          <p:nvPr/>
        </p:nvSpPr>
        <p:spPr>
          <a:xfrm>
            <a:off x="-1" y="5908211"/>
            <a:ext cx="257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BoM NDVI data.</a:t>
            </a:r>
          </a:p>
          <a:p>
            <a:r>
              <a:rPr lang="en-GB" dirty="0"/>
              <a:t>Note: 3 sigma = 1 in 370 chance.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4A9091-F084-4B66-A6A9-D722B50F8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2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03ECD-23B1-4D81-B58F-A669D571E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Declining rainfall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D61B7-684A-45C7-B783-BEED7004C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BCD21-2B54-4903-BABC-5FD5263DF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0" y="1890445"/>
            <a:ext cx="12195230" cy="496755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339143-D608-4778-9786-1BC44AAD99EF}"/>
              </a:ext>
            </a:extLst>
          </p:cNvPr>
          <p:cNvCxnSpPr>
            <a:cxnSpLocks/>
          </p:cNvCxnSpPr>
          <p:nvPr/>
        </p:nvCxnSpPr>
        <p:spPr>
          <a:xfrm flipH="1">
            <a:off x="10868230" y="3723249"/>
            <a:ext cx="679939" cy="13364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67C0BFE-896A-4B35-B804-E11E10E7F68C}"/>
              </a:ext>
            </a:extLst>
          </p:cNvPr>
          <p:cNvSpPr txBox="1"/>
          <p:nvPr/>
        </p:nvSpPr>
        <p:spPr>
          <a:xfrm>
            <a:off x="10445365" y="1712976"/>
            <a:ext cx="332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Data: BoM, </a:t>
            </a:r>
          </a:p>
          <a:p>
            <a:r>
              <a:rPr lang="en-GB" dirty="0"/>
              <a:t>Analysis : McRae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8464C-249D-4B88-938F-957AE5390121}"/>
              </a:ext>
            </a:extLst>
          </p:cNvPr>
          <p:cNvSpPr txBox="1"/>
          <p:nvPr/>
        </p:nvSpPr>
        <p:spPr>
          <a:xfrm>
            <a:off x="9217152" y="3115741"/>
            <a:ext cx="2682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2020-2021, a La Nina year, logged 48.0 mm.</a:t>
            </a:r>
            <a:endParaRPr lang="en-AU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1BAF8F-6896-4571-9F79-43B2AEB08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2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65DB-5D69-4E9E-A9AD-8EA02B28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Record smoke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23D16-99B6-4413-AB36-7F169D3DD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Now the ACT’s major natural hazard – estimated 31 deaths.</a:t>
            </a:r>
          </a:p>
          <a:p>
            <a:r>
              <a:rPr lang="en-GB" dirty="0" err="1"/>
              <a:t>Arriagada</a:t>
            </a:r>
            <a:r>
              <a:rPr lang="en-GB" dirty="0"/>
              <a:t>, N.B., Palmer, A.J., Bowman, D.M.J.S., et al. (2020). Unprecedented smoke‐related health burden associated with the 2019–20 bushfires in eastern Australia. Med J </a:t>
            </a:r>
            <a:r>
              <a:rPr lang="en-GB" dirty="0" err="1"/>
              <a:t>Aust</a:t>
            </a:r>
            <a:r>
              <a:rPr lang="en-GB" dirty="0"/>
              <a:t> 213 (6): 282-283.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559D1-89E6-4109-9B6B-F8F6740FEC58}"/>
              </a:ext>
            </a:extLst>
          </p:cNvPr>
          <p:cNvSpPr txBox="1"/>
          <p:nvPr/>
        </p:nvSpPr>
        <p:spPr>
          <a:xfrm>
            <a:off x="2431033" y="5631212"/>
            <a:ext cx="1901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the time, the worst air quality in the world. </a:t>
            </a:r>
            <a:br>
              <a:rPr lang="en-GB" dirty="0"/>
            </a:br>
            <a:r>
              <a:rPr lang="en-GB" dirty="0"/>
              <a:t>[ACT Health]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DFF75-401A-4984-BB61-A04A5B019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404" y="1549831"/>
            <a:ext cx="7859596" cy="55342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8A9C1D-19DA-4C28-8697-4B239D3BD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7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CF17-3B0F-4137-8B26-D9DA2C28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BS Novel Smoke Problem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EDD95-090E-4CF6-B410-7C3EA42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5713940"/>
          </a:xfrm>
        </p:spPr>
        <p:txBody>
          <a:bodyPr>
            <a:normAutofit/>
          </a:bodyPr>
          <a:lstStyle/>
          <a:p>
            <a:r>
              <a:rPr lang="en-GB" dirty="0"/>
              <a:t>Brown = smoke from main fire – low oxygen combustion, rapidly lofted.</a:t>
            </a:r>
          </a:p>
          <a:p>
            <a:r>
              <a:rPr lang="en-GB" dirty="0"/>
              <a:t>Yellow = smoke from hot fire, locked below LCL, circulated back &amp; forth by sea breezes. Not normally encountered, elevated health risks.</a:t>
            </a:r>
          </a:p>
          <a:p>
            <a:r>
              <a:rPr lang="en-GB" dirty="0"/>
              <a:t>White = smoke from mild burning, lies low to ground. Normally encountered.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0EACF-44F8-4B22-960E-B0D0BC0F6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867" y="2019490"/>
            <a:ext cx="6000750" cy="30384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A2A4AC-C67A-4756-8872-34A58537E6B9}"/>
              </a:ext>
            </a:extLst>
          </p:cNvPr>
          <p:cNvCxnSpPr/>
          <p:nvPr/>
        </p:nvCxnSpPr>
        <p:spPr>
          <a:xfrm flipH="1">
            <a:off x="5205984" y="3645408"/>
            <a:ext cx="1353312" cy="0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A74FC1-AAC2-421F-A072-B4B24B5F5043}"/>
              </a:ext>
            </a:extLst>
          </p:cNvPr>
          <p:cNvCxnSpPr/>
          <p:nvPr/>
        </p:nvCxnSpPr>
        <p:spPr>
          <a:xfrm flipV="1">
            <a:off x="7644384" y="2304288"/>
            <a:ext cx="451104" cy="85344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2AEA9D-1698-44E8-987C-7447CEB03D30}"/>
              </a:ext>
            </a:extLst>
          </p:cNvPr>
          <p:cNvCxnSpPr>
            <a:cxnSpLocks/>
          </p:cNvCxnSpPr>
          <p:nvPr/>
        </p:nvCxnSpPr>
        <p:spPr>
          <a:xfrm flipH="1">
            <a:off x="6644640" y="4163568"/>
            <a:ext cx="524256" cy="21336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05AF9E-F7C0-4003-85BC-369AC5E1B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05"/>
    </mc:Choice>
    <mc:Fallback>
      <p:transition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108146</TotalTime>
  <Words>734</Words>
  <Application>Microsoft Office PowerPoint</Application>
  <PresentationFormat>Widescreen</PresentationFormat>
  <Paragraphs>98</Paragraphs>
  <Slides>24</Slides>
  <Notes>11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Impact</vt:lpstr>
      <vt:lpstr>Office Theme</vt:lpstr>
      <vt:lpstr>MANAGING EXTREME WILDFIRES</vt:lpstr>
      <vt:lpstr>PowerPoint Presentation</vt:lpstr>
      <vt:lpstr>Background</vt:lpstr>
      <vt:lpstr>Climate  Change</vt:lpstr>
      <vt:lpstr>Record heat @ Canberra Airport</vt:lpstr>
      <vt:lpstr>Record drought</vt:lpstr>
      <vt:lpstr>Declining rainfall</vt:lpstr>
      <vt:lpstr>Record smoke</vt:lpstr>
      <vt:lpstr>The BS Novel Smoke Problem</vt:lpstr>
      <vt:lpstr>SMOKE</vt:lpstr>
      <vt:lpstr>Record dust</vt:lpstr>
      <vt:lpstr>Record fire</vt:lpstr>
      <vt:lpstr> Video</vt:lpstr>
      <vt:lpstr>Climate change</vt:lpstr>
      <vt:lpstr>Heat &amp; Drought</vt:lpstr>
      <vt:lpstr>PowerPoint Presentation</vt:lpstr>
      <vt:lpstr>Changed inland conditions</vt:lpstr>
      <vt:lpstr>Changed  oceanic  dynamics</vt:lpstr>
      <vt:lpstr>PowerPoint Presentation</vt:lpstr>
      <vt:lpstr>Sept 2021 – outlook…</vt:lpstr>
      <vt:lpstr>Changed sea breeze dynamics</vt:lpstr>
      <vt:lpstr>Sea breezes vs FRP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Rick</dc:creator>
  <cp:lastModifiedBy>Deborah Denehy</cp:lastModifiedBy>
  <cp:revision>189</cp:revision>
  <dcterms:created xsi:type="dcterms:W3CDTF">2021-03-14T05:21:07Z</dcterms:created>
  <dcterms:modified xsi:type="dcterms:W3CDTF">2021-09-15T09:58:41Z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0d47f2-2d0a-4515-b8de-e13c18f23c62_Enabled">
    <vt:lpwstr>true</vt:lpwstr>
  </property>
  <property fmtid="{D5CDD505-2E9C-101B-9397-08002B2CF9AE}" pid="3" name="MSIP_Label_690d47f2-2d0a-4515-b8de-e13c18f23c62_SetDate">
    <vt:lpwstr>2021-03-14T05:28:34Z</vt:lpwstr>
  </property>
  <property fmtid="{D5CDD505-2E9C-101B-9397-08002B2CF9AE}" pid="4" name="MSIP_Label_690d47f2-2d0a-4515-b8de-e13c18f23c62_Method">
    <vt:lpwstr>Privileged</vt:lpwstr>
  </property>
  <property fmtid="{D5CDD505-2E9C-101B-9397-08002B2CF9AE}" pid="5" name="MSIP_Label_690d47f2-2d0a-4515-b8de-e13c18f23c62_Name">
    <vt:lpwstr>OFFICIAL</vt:lpwstr>
  </property>
  <property fmtid="{D5CDD505-2E9C-101B-9397-08002B2CF9AE}" pid="6" name="MSIP_Label_690d47f2-2d0a-4515-b8de-e13c18f23c62_SiteId">
    <vt:lpwstr>b46c1908-0334-4236-b978-585ee88e4199</vt:lpwstr>
  </property>
  <property fmtid="{D5CDD505-2E9C-101B-9397-08002B2CF9AE}" pid="7" name="MSIP_Label_690d47f2-2d0a-4515-b8de-e13c18f23c62_ActionId">
    <vt:lpwstr>25cc0046-df10-45bc-87ee-e9902a809f03</vt:lpwstr>
  </property>
  <property fmtid="{D5CDD505-2E9C-101B-9397-08002B2CF9AE}" pid="8" name="MSIP_Label_690d47f2-2d0a-4515-b8de-e13c18f23c62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</Properties>
</file>