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403" r:id="rId3"/>
    <p:sldId id="260" r:id="rId4"/>
    <p:sldId id="335" r:id="rId5"/>
    <p:sldId id="385" r:id="rId6"/>
    <p:sldId id="356" r:id="rId7"/>
    <p:sldId id="386" r:id="rId8"/>
    <p:sldId id="331" r:id="rId9"/>
    <p:sldId id="262" r:id="rId10"/>
    <p:sldId id="350" r:id="rId11"/>
    <p:sldId id="264" r:id="rId12"/>
    <p:sldId id="383" r:id="rId13"/>
    <p:sldId id="3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9" autoAdjust="0"/>
    <p:restoredTop sz="74788" autoAdjust="0"/>
  </p:normalViewPr>
  <p:slideViewPr>
    <p:cSldViewPr snapToGrid="0">
      <p:cViewPr varScale="1">
        <p:scale>
          <a:sx n="81" d="100"/>
          <a:sy n="81" d="100"/>
        </p:scale>
        <p:origin x="528" y="102"/>
      </p:cViewPr>
      <p:guideLst/>
    </p:cSldViewPr>
  </p:slideViewPr>
  <p:outlineViewPr>
    <p:cViewPr>
      <p:scale>
        <a:sx n="33" d="100"/>
        <a:sy n="33" d="100"/>
      </p:scale>
      <p:origin x="0" y="-573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C494D-7044-4E0A-80CA-5E6BF3B053A6}" type="datetimeFigureOut">
              <a:rPr lang="en-AU" smtClean="0"/>
              <a:t>12/09/2021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A983-85EB-42D9-8F70-51E9F1EB2EFA}" type="slidenum">
              <a:rPr lang="en-AU" smtClean="0"/>
              <a:t>‹#›</a:t>
            </a:fld>
            <a:endParaRPr lang="en-AU"/>
          </a:p>
        </p:txBody>
      </p:sp>
    </p:spTree>
    <p:extLst>
      <p:ext uri="{BB962C8B-B14F-4D97-AF65-F5344CB8AC3E}">
        <p14:creationId xmlns:p14="http://schemas.microsoft.com/office/powerpoint/2010/main" val="140588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9</a:t>
            </a:fld>
            <a:endParaRPr lang="en-AU"/>
          </a:p>
        </p:txBody>
      </p:sp>
    </p:spTree>
    <p:extLst>
      <p:ext uri="{BB962C8B-B14F-4D97-AF65-F5344CB8AC3E}">
        <p14:creationId xmlns:p14="http://schemas.microsoft.com/office/powerpoint/2010/main" val="291430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11</a:t>
            </a:fld>
            <a:endParaRPr lang="en-AU"/>
          </a:p>
        </p:txBody>
      </p:sp>
    </p:spTree>
    <p:extLst>
      <p:ext uri="{BB962C8B-B14F-4D97-AF65-F5344CB8AC3E}">
        <p14:creationId xmlns:p14="http://schemas.microsoft.com/office/powerpoint/2010/main" val="240648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B40-EE09-442C-A2EE-2F11789DF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5B11676-814D-4CF7-8E08-DD99FEB4D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FEB048-0DE4-4B48-82AC-2CF497D65895}"/>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B957A779-EF73-41AD-9B24-9A087A1B5C1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C1B6C6-A765-4382-AF19-4E872CF8C8F3}"/>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361ABFD9-8785-443D-9BFD-6C5CD02D3C79}"/>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743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6F0E-A770-4639-9606-F6B5704E449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9EAF49-0BF2-4672-9988-446FEA428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B3F12A-1BBC-4422-8225-A16AB5CA4FFD}"/>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08E5BE2A-6857-4AC6-8767-5BAF5ECC4A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DAC6A8-1969-4BEE-A3D4-10CAA374339F}"/>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6718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E2BC0-080B-467E-8E6C-94068956D2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F962F4-FB3E-4A71-B7B8-D1B9BBD34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4BA21-1B61-4584-B71B-64B1952261CF}"/>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2D2FA0EE-53A4-4329-8073-056E5C934A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7D4878-9C20-4D3E-9BDF-935152CFBFC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7470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E1CE-693D-4B77-BA5C-DC061356CCDC}"/>
              </a:ext>
            </a:extLst>
          </p:cNvPr>
          <p:cNvSpPr>
            <a:spLocks noGrp="1"/>
          </p:cNvSpPr>
          <p:nvPr>
            <p:ph type="title"/>
          </p:nvPr>
        </p:nvSpPr>
        <p:spPr>
          <a:xfrm>
            <a:off x="0" y="26459"/>
            <a:ext cx="12192000" cy="1091142"/>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B6ED9DAA-97E0-4151-9F84-FA4AB62F98AD}"/>
              </a:ext>
            </a:extLst>
          </p:cNvPr>
          <p:cNvSpPr>
            <a:spLocks noGrp="1"/>
          </p:cNvSpPr>
          <p:nvPr>
            <p:ph idx="1"/>
          </p:nvPr>
        </p:nvSpPr>
        <p:spPr>
          <a:xfrm>
            <a:off x="0" y="1117601"/>
            <a:ext cx="4351867" cy="4538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00D7DD5-EA83-4EFF-BB39-2EA020742EFD}"/>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B03C8101-E83C-4CA1-A2C6-8D05A47775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FCEC65-7D8B-4362-9F5D-482847A75BA5}"/>
              </a:ext>
            </a:extLst>
          </p:cNvPr>
          <p:cNvSpPr>
            <a:spLocks noGrp="1"/>
          </p:cNvSpPr>
          <p:nvPr>
            <p:ph type="sldNum" sz="quarter" idx="12"/>
          </p:nvPr>
        </p:nvSpPr>
        <p:spPr/>
        <p:txBody>
          <a:bodyPr/>
          <a:lstStyle/>
          <a:p>
            <a:fld id="{C719F11C-8AA1-44A1-BCEC-748D9EACF40F}" type="slidenum">
              <a:rPr lang="en-AU" smtClean="0"/>
              <a:t>‹#›</a:t>
            </a:fld>
            <a:endParaRPr lang="en-AU"/>
          </a:p>
        </p:txBody>
      </p:sp>
      <p:pic>
        <p:nvPicPr>
          <p:cNvPr id="10" name="Picture 9">
            <a:extLst>
              <a:ext uri="{FF2B5EF4-FFF2-40B4-BE49-F238E27FC236}">
                <a16:creationId xmlns:a16="http://schemas.microsoft.com/office/drawing/2014/main" id="{7FC52382-A7A8-4809-B608-997A882E7605}"/>
              </a:ext>
            </a:extLst>
          </p:cNvPr>
          <p:cNvPicPr>
            <a:picLocks noChangeAspect="1"/>
          </p:cNvPicPr>
          <p:nvPr userDrawn="1"/>
        </p:nvPicPr>
        <p:blipFill>
          <a:blip r:embed="rId2"/>
          <a:stretch>
            <a:fillRect/>
          </a:stretch>
        </p:blipFill>
        <p:spPr>
          <a:xfrm rot="5400000">
            <a:off x="9665746" y="1571297"/>
            <a:ext cx="3764928" cy="895384"/>
          </a:xfrm>
          <a:prstGeom prst="rect">
            <a:avLst/>
          </a:prstGeom>
        </p:spPr>
      </p:pic>
      <p:pic>
        <p:nvPicPr>
          <p:cNvPr id="12" name="Picture 11">
            <a:extLst>
              <a:ext uri="{FF2B5EF4-FFF2-40B4-BE49-F238E27FC236}">
                <a16:creationId xmlns:a16="http://schemas.microsoft.com/office/drawing/2014/main" id="{CCE1402F-2F64-49EE-A133-4B59AF665A35}"/>
              </a:ext>
            </a:extLst>
          </p:cNvPr>
          <p:cNvPicPr>
            <a:picLocks noChangeAspect="1"/>
          </p:cNvPicPr>
          <p:nvPr userDrawn="1"/>
        </p:nvPicPr>
        <p:blipFill>
          <a:blip r:embed="rId3">
            <a:alphaModFix amt="50000"/>
          </a:blip>
          <a:stretch>
            <a:fillRect/>
          </a:stretch>
        </p:blipFill>
        <p:spPr>
          <a:xfrm>
            <a:off x="10421598" y="4011519"/>
            <a:ext cx="1770402" cy="2874215"/>
          </a:xfrm>
          <a:prstGeom prst="rect">
            <a:avLst/>
          </a:prstGeom>
        </p:spPr>
      </p:pic>
      <p:sp>
        <p:nvSpPr>
          <p:cNvPr id="9" name="Rectangle 8">
            <a:extLst>
              <a:ext uri="{FF2B5EF4-FFF2-40B4-BE49-F238E27FC236}">
                <a16:creationId xmlns:a16="http://schemas.microsoft.com/office/drawing/2014/main" id="{53EF8669-C9F5-4F3D-A39C-19674060009A}"/>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785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F1A6-DCD4-4736-8E75-5A69E6DD4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195B4D-B60F-4422-B50D-C95BF1527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AFADE3-37FE-44A6-A5A1-64E20E5961C9}"/>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6CB857EC-7FC2-48EE-AF44-F459838EAD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7DB7E9-BBBF-4CA9-A88D-202A26A5C734}"/>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54787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E91C-1340-485C-9054-080C8F06C5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58B5F3F-1163-465C-85A1-092D97763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021A1F-0828-4361-A899-2992049D5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AE67C49-33C3-43A4-B9A2-68E030919005}"/>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66F5779D-5090-42DC-9C2C-A5406C33BB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7CA7AC-722D-4641-B4B4-CA88AC97E756}"/>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7275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1EB-64A5-432F-B246-95CE2411206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82B3F2-7000-43CB-89CF-89199C46D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2F9F3-284B-4D01-B170-245897E20C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DC64A3E-1741-40A0-AF86-3DBEAC285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DC7ED-0161-4411-8935-FA3E324C8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72C4278-76AC-4762-A038-D0087CDC65E4}"/>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8" name="Footer Placeholder 7">
            <a:extLst>
              <a:ext uri="{FF2B5EF4-FFF2-40B4-BE49-F238E27FC236}">
                <a16:creationId xmlns:a16="http://schemas.microsoft.com/office/drawing/2014/main" id="{8E43F178-0BCB-427F-8DF5-D7DD9E36C5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CFC76B1-931F-44E6-9A91-FD137D0EDC5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057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0A67-5C64-4E71-9B19-69CF8CD608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521EAD-E198-4DF9-925F-F1E1E787F9E8}"/>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4" name="Footer Placeholder 3">
            <a:extLst>
              <a:ext uri="{FF2B5EF4-FFF2-40B4-BE49-F238E27FC236}">
                <a16:creationId xmlns:a16="http://schemas.microsoft.com/office/drawing/2014/main" id="{C3C81D5A-24EF-4BE1-9BEE-A696ED5A3EF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045516-B212-4DA2-959D-6FD88EA30745}"/>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44548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82317-163A-488A-A363-684239F3F1DE}"/>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3" name="Footer Placeholder 2">
            <a:extLst>
              <a:ext uri="{FF2B5EF4-FFF2-40B4-BE49-F238E27FC236}">
                <a16:creationId xmlns:a16="http://schemas.microsoft.com/office/drawing/2014/main" id="{2C638ABB-809C-4667-805C-53C01BD7B19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C99E1A-482B-4937-ACAA-0D2B4CAF2793}"/>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670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8-55A3-462F-BCC5-24BEDACA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96E226-37FC-4369-B2CA-31389A5E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8A5B4A2-535F-4533-909B-B8D9B8F1E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2FE1D-27DB-47FB-9FCC-C44BF603C5A3}"/>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84AE8E2C-0BF8-4448-A5FC-AD63DB41D7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6BDFD7-B6FB-4191-852C-1AAE5DC127D2}"/>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245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3249-734C-435D-85FA-C4959D1B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E33F6E9-46FD-4B24-9E37-73417F768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B41CC2-72C9-4983-B70C-AD46B0D04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3705-739D-4719-9891-E6F70D5B19C7}"/>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D3E0914F-CD80-4601-BA5F-5CE96E093B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DD560F-2B71-4903-A259-3D7F37687DD7}"/>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361027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A1EF8-BFCD-4AE3-AEC7-7D4ED1F70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8872A2-2C59-4A02-A159-10EF770FC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17815F-DE9C-4EF6-AAD0-647592380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2F4C5216-B440-4B43-95F0-C5D0E5860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E9E0C73-CEAC-465D-86E3-254A801B8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F11C-8AA1-44A1-BCEC-748D9EACF40F}" type="slidenum">
              <a:rPr lang="en-AU" smtClean="0"/>
              <a:t>‹#›</a:t>
            </a:fld>
            <a:endParaRPr lang="en-AU"/>
          </a:p>
        </p:txBody>
      </p:sp>
      <p:sp>
        <p:nvSpPr>
          <p:cNvPr id="8" name="TextBox 7">
            <a:extLst>
              <a:ext uri="{FF2B5EF4-FFF2-40B4-BE49-F238E27FC236}">
                <a16:creationId xmlns:a16="http://schemas.microsoft.com/office/drawing/2014/main" id="{BDFDA833-6DF9-45E5-9E57-142945972EE7}"/>
              </a:ext>
            </a:extLst>
          </p:cNvPr>
          <p:cNvSpPr txBox="1"/>
          <p:nvPr userDrawn="1">
            <p:extLst>
              <p:ext uri="{1162E1C5-73C7-4A58-AE30-91384D911F3F}">
                <p184:classification xmlns:p184="http://schemas.microsoft.com/office/powerpoint/2018/4/main" val="hdr"/>
              </p:ext>
            </p:extLst>
          </p:nvPr>
        </p:nvSpPr>
        <p:spPr>
          <a:xfrm>
            <a:off x="5728462" y="0"/>
            <a:ext cx="585788" cy="182880"/>
          </a:xfrm>
          <a:prstGeom prst="rect">
            <a:avLst/>
          </a:prstGeom>
        </p:spPr>
        <p:txBody>
          <a:bodyPr horzOverflow="overflow" lIns="0" tIns="0" rIns="0" bIns="0">
            <a:spAutoFit/>
          </a:bodyPr>
          <a:lstStyle/>
          <a:p>
            <a:pPr algn="ctr"/>
            <a:r>
              <a:rPr lang="en-AU" sz="12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47418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E3C3-7239-449D-AAC9-9B5929B4DABC}"/>
              </a:ext>
            </a:extLst>
          </p:cNvPr>
          <p:cNvSpPr>
            <a:spLocks noGrp="1"/>
          </p:cNvSpPr>
          <p:nvPr>
            <p:ph type="ctrTitle"/>
          </p:nvPr>
        </p:nvSpPr>
        <p:spPr>
          <a:xfrm>
            <a:off x="6477000" y="304800"/>
            <a:ext cx="5715000" cy="3898559"/>
          </a:xfrm>
        </p:spPr>
        <p:txBody>
          <a:bodyPr>
            <a:normAutofit/>
          </a:bodyPr>
          <a:lstStyle/>
          <a:p>
            <a:r>
              <a:rPr lang="en-GB" sz="8800" b="0" dirty="0">
                <a:latin typeface="Impact" panose="020B0806030902050204" pitchFamily="34" charset="0"/>
              </a:rPr>
              <a:t>MANAGING EXTREME WILDFIRES</a:t>
            </a:r>
            <a:endParaRPr lang="en-AU" sz="8800" b="0" dirty="0">
              <a:latin typeface="Impact" panose="020B0806030902050204" pitchFamily="34" charset="0"/>
            </a:endParaRPr>
          </a:p>
        </p:txBody>
      </p:sp>
      <p:sp>
        <p:nvSpPr>
          <p:cNvPr id="3" name="Subtitle 2">
            <a:extLst>
              <a:ext uri="{FF2B5EF4-FFF2-40B4-BE49-F238E27FC236}">
                <a16:creationId xmlns:a16="http://schemas.microsoft.com/office/drawing/2014/main" id="{66648F69-5647-4E77-A90E-D8B770990A3C}"/>
              </a:ext>
            </a:extLst>
          </p:cNvPr>
          <p:cNvSpPr>
            <a:spLocks noGrp="1"/>
          </p:cNvSpPr>
          <p:nvPr>
            <p:ph type="subTitle" idx="1"/>
          </p:nvPr>
        </p:nvSpPr>
        <p:spPr>
          <a:xfrm>
            <a:off x="6477000" y="4543865"/>
            <a:ext cx="5598886" cy="1885964"/>
          </a:xfrm>
        </p:spPr>
        <p:txBody>
          <a:bodyPr/>
          <a:lstStyle/>
          <a:p>
            <a:r>
              <a:rPr lang="en-GB" b="0" dirty="0"/>
              <a:t>A virtual PDP Workshop for the 2021 AFAC Conference.</a:t>
            </a:r>
          </a:p>
          <a:p>
            <a:r>
              <a:rPr lang="en-GB" b="0" dirty="0"/>
              <a:t>Rick McRae, Jason Sharples</a:t>
            </a:r>
          </a:p>
          <a:p>
            <a:r>
              <a:rPr lang="en-GB" b="0" dirty="0"/>
              <a:t>UNSW Bushfire Research Group.</a:t>
            </a:r>
            <a:endParaRPr lang="en-AU" b="0" dirty="0"/>
          </a:p>
        </p:txBody>
      </p:sp>
      <p:sp>
        <p:nvSpPr>
          <p:cNvPr id="5" name="TextBox 4">
            <a:extLst>
              <a:ext uri="{FF2B5EF4-FFF2-40B4-BE49-F238E27FC236}">
                <a16:creationId xmlns:a16="http://schemas.microsoft.com/office/drawing/2014/main" id="{488CFF92-B5CC-4022-A959-D0B33A912C83}"/>
              </a:ext>
            </a:extLst>
          </p:cNvPr>
          <p:cNvSpPr txBox="1"/>
          <p:nvPr/>
        </p:nvSpPr>
        <p:spPr>
          <a:xfrm>
            <a:off x="6477000" y="6402067"/>
            <a:ext cx="3328416" cy="369332"/>
          </a:xfrm>
          <a:prstGeom prst="rect">
            <a:avLst/>
          </a:prstGeom>
          <a:noFill/>
        </p:spPr>
        <p:txBody>
          <a:bodyPr wrap="square" rtlCol="0">
            <a:spAutoFit/>
          </a:bodyPr>
          <a:lstStyle/>
          <a:p>
            <a:r>
              <a:rPr lang="en-GB" dirty="0"/>
              <a:t>Graphic: McRae</a:t>
            </a:r>
            <a:endParaRPr lang="en-AU" dirty="0"/>
          </a:p>
        </p:txBody>
      </p:sp>
      <p:pic>
        <p:nvPicPr>
          <p:cNvPr id="6" name="Picture 5">
            <a:extLst>
              <a:ext uri="{FF2B5EF4-FFF2-40B4-BE49-F238E27FC236}">
                <a16:creationId xmlns:a16="http://schemas.microsoft.com/office/drawing/2014/main" id="{478EA111-1468-4E0E-BCEB-5F2418928E0D}"/>
              </a:ext>
            </a:extLst>
          </p:cNvPr>
          <p:cNvPicPr>
            <a:picLocks noChangeAspect="1"/>
          </p:cNvPicPr>
          <p:nvPr/>
        </p:nvPicPr>
        <p:blipFill>
          <a:blip r:embed="rId2"/>
          <a:stretch>
            <a:fillRect/>
          </a:stretch>
        </p:blipFill>
        <p:spPr>
          <a:xfrm>
            <a:off x="11663" y="243444"/>
            <a:ext cx="6420501" cy="6371112"/>
          </a:xfrm>
          <a:prstGeom prst="rect">
            <a:avLst/>
          </a:prstGeom>
        </p:spPr>
      </p:pic>
    </p:spTree>
    <p:extLst>
      <p:ext uri="{BB962C8B-B14F-4D97-AF65-F5344CB8AC3E}">
        <p14:creationId xmlns:p14="http://schemas.microsoft.com/office/powerpoint/2010/main" val="344211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Because of climate change, BUFEs and </a:t>
            </a:r>
            <a:r>
              <a:rPr lang="en-GB" sz="4400" dirty="0" err="1"/>
              <a:t>pyroCbs</a:t>
            </a:r>
            <a:r>
              <a:rPr lang="en-GB" sz="4400" dirty="0"/>
              <a:t> now occur in extended clusters, called Sustained Outbreaks.</a:t>
            </a:r>
          </a:p>
          <a:p>
            <a:r>
              <a:rPr lang="en-GB" sz="4400" dirty="0"/>
              <a:t>We have seen one Super Outbreak.</a:t>
            </a:r>
            <a:endParaRPr lang="en-AU" sz="4400" dirty="0"/>
          </a:p>
        </p:txBody>
      </p:sp>
    </p:spTree>
    <p:extLst>
      <p:ext uri="{BB962C8B-B14F-4D97-AF65-F5344CB8AC3E}">
        <p14:creationId xmlns:p14="http://schemas.microsoft.com/office/powerpoint/2010/main" val="47576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59E6-BA44-4CC1-9EF9-56178AB7C722}"/>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Fire run direction</a:t>
            </a:r>
            <a:endParaRPr lang="en-AU" b="0" dirty="0"/>
          </a:p>
        </p:txBody>
      </p:sp>
      <p:sp>
        <p:nvSpPr>
          <p:cNvPr id="3" name="Content Placeholder 2">
            <a:extLst>
              <a:ext uri="{FF2B5EF4-FFF2-40B4-BE49-F238E27FC236}">
                <a16:creationId xmlns:a16="http://schemas.microsoft.com/office/drawing/2014/main" id="{DFC12769-F6B6-4449-9EB4-608FD8754952}"/>
              </a:ext>
            </a:extLst>
          </p:cNvPr>
          <p:cNvSpPr>
            <a:spLocks noGrp="1"/>
          </p:cNvSpPr>
          <p:nvPr>
            <p:ph idx="1"/>
          </p:nvPr>
        </p:nvSpPr>
        <p:spPr>
          <a:xfrm>
            <a:off x="0" y="1117601"/>
            <a:ext cx="4351867" cy="5713940"/>
          </a:xfrm>
        </p:spPr>
        <p:txBody>
          <a:bodyPr>
            <a:normAutofit fontScale="62500" lnSpcReduction="20000"/>
          </a:bodyPr>
          <a:lstStyle/>
          <a:p>
            <a:pPr lvl="0"/>
            <a:r>
              <a:rPr lang="en-AU" sz="4400" b="0" kern="1200" dirty="0">
                <a:solidFill>
                  <a:schemeClr val="tx1"/>
                </a:solidFill>
                <a:effectLst/>
                <a:latin typeface="+mj-lt"/>
                <a:ea typeface="+mj-ea"/>
                <a:cs typeface="+mj-cs"/>
              </a:rPr>
              <a:t>Most BUFE runs were broadly from NW to SE, as expected. Some were unprecedented.</a:t>
            </a:r>
          </a:p>
          <a:p>
            <a:r>
              <a:rPr lang="en-AU" sz="4400" dirty="0"/>
              <a:t>4 Jan 2020 between Nowra and Bundanoon 2 BUFEs ran from SE to NW with </a:t>
            </a:r>
            <a:r>
              <a:rPr lang="en-AU" sz="4400" dirty="0" err="1"/>
              <a:t>headfire</a:t>
            </a:r>
            <a:r>
              <a:rPr lang="en-AU" sz="4400" dirty="0"/>
              <a:t> widths from 5 km to 9 km and a total run length of 30 km.</a:t>
            </a:r>
          </a:p>
          <a:p>
            <a:pPr lvl="0"/>
            <a:r>
              <a:rPr lang="en-AU" sz="4400" b="0" kern="1200" dirty="0">
                <a:solidFill>
                  <a:schemeClr val="tx1"/>
                </a:solidFill>
                <a:effectLst/>
                <a:latin typeface="+mj-lt"/>
                <a:ea typeface="+mj-ea"/>
                <a:cs typeface="+mj-cs"/>
              </a:rPr>
              <a:t>4 Jan 2020 between Orbost and Eden 5 BUFEs ran from SW to NE with </a:t>
            </a:r>
            <a:r>
              <a:rPr lang="en-AU" sz="4400" b="0" kern="1200" dirty="0" err="1">
                <a:solidFill>
                  <a:schemeClr val="tx1"/>
                </a:solidFill>
                <a:effectLst/>
                <a:latin typeface="+mj-lt"/>
                <a:ea typeface="+mj-ea"/>
                <a:cs typeface="+mj-cs"/>
              </a:rPr>
              <a:t>headfire</a:t>
            </a:r>
            <a:r>
              <a:rPr lang="en-AU" sz="4400" b="0" kern="1200" dirty="0">
                <a:solidFill>
                  <a:schemeClr val="tx1"/>
                </a:solidFill>
                <a:effectLst/>
                <a:latin typeface="+mj-lt"/>
                <a:ea typeface="+mj-ea"/>
                <a:cs typeface="+mj-cs"/>
              </a:rPr>
              <a:t> widths from 6 km to 11 km and a total run length of 180 km.</a:t>
            </a:r>
          </a:p>
        </p:txBody>
      </p:sp>
      <p:pic>
        <p:nvPicPr>
          <p:cNvPr id="9" name="Picture 8">
            <a:extLst>
              <a:ext uri="{FF2B5EF4-FFF2-40B4-BE49-F238E27FC236}">
                <a16:creationId xmlns:a16="http://schemas.microsoft.com/office/drawing/2014/main" id="{48F4D53E-127B-4266-8419-70E5EAE5832B}"/>
              </a:ext>
            </a:extLst>
          </p:cNvPr>
          <p:cNvPicPr>
            <a:picLocks noChangeAspect="1"/>
          </p:cNvPicPr>
          <p:nvPr/>
        </p:nvPicPr>
        <p:blipFill>
          <a:blip r:embed="rId3"/>
          <a:stretch>
            <a:fillRect/>
          </a:stretch>
        </p:blipFill>
        <p:spPr>
          <a:xfrm>
            <a:off x="8331664" y="-311092"/>
            <a:ext cx="3829957" cy="4119010"/>
          </a:xfrm>
          <a:prstGeom prst="rect">
            <a:avLst/>
          </a:prstGeom>
        </p:spPr>
      </p:pic>
      <p:pic>
        <p:nvPicPr>
          <p:cNvPr id="11" name="Picture 10">
            <a:extLst>
              <a:ext uri="{FF2B5EF4-FFF2-40B4-BE49-F238E27FC236}">
                <a16:creationId xmlns:a16="http://schemas.microsoft.com/office/drawing/2014/main" id="{42B73B9A-FDEA-40B1-A5D6-183651117777}"/>
              </a:ext>
            </a:extLst>
          </p:cNvPr>
          <p:cNvPicPr>
            <a:picLocks noChangeAspect="1"/>
          </p:cNvPicPr>
          <p:nvPr/>
        </p:nvPicPr>
        <p:blipFill>
          <a:blip r:embed="rId4"/>
          <a:stretch>
            <a:fillRect/>
          </a:stretch>
        </p:blipFill>
        <p:spPr>
          <a:xfrm>
            <a:off x="4351867" y="2912684"/>
            <a:ext cx="3769198" cy="3918857"/>
          </a:xfrm>
          <a:prstGeom prst="rect">
            <a:avLst/>
          </a:prstGeom>
        </p:spPr>
      </p:pic>
      <p:cxnSp>
        <p:nvCxnSpPr>
          <p:cNvPr id="13" name="Straight Arrow Connector 12">
            <a:extLst>
              <a:ext uri="{FF2B5EF4-FFF2-40B4-BE49-F238E27FC236}">
                <a16:creationId xmlns:a16="http://schemas.microsoft.com/office/drawing/2014/main" id="{851613E4-1F40-4A7F-A904-EA9271865C1B}"/>
              </a:ext>
            </a:extLst>
          </p:cNvPr>
          <p:cNvCxnSpPr>
            <a:cxnSpLocks/>
          </p:cNvCxnSpPr>
          <p:nvPr/>
        </p:nvCxnSpPr>
        <p:spPr>
          <a:xfrm flipV="1">
            <a:off x="4351867" y="1267993"/>
            <a:ext cx="4936512" cy="121395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2AE07F-FE6C-4330-A5AD-14C6DD3CB881}"/>
              </a:ext>
            </a:extLst>
          </p:cNvPr>
          <p:cNvCxnSpPr>
            <a:cxnSpLocks/>
          </p:cNvCxnSpPr>
          <p:nvPr/>
        </p:nvCxnSpPr>
        <p:spPr>
          <a:xfrm>
            <a:off x="4386438" y="4535905"/>
            <a:ext cx="1436846" cy="49329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FC66967-4918-4716-A402-B012A9E90EFA}"/>
              </a:ext>
            </a:extLst>
          </p:cNvPr>
          <p:cNvCxnSpPr>
            <a:cxnSpLocks/>
          </p:cNvCxnSpPr>
          <p:nvPr/>
        </p:nvCxnSpPr>
        <p:spPr>
          <a:xfrm flipH="1" flipV="1">
            <a:off x="10423550" y="994920"/>
            <a:ext cx="602900" cy="546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5BE0B4-8D7B-46DD-8434-4D59F5782D77}"/>
              </a:ext>
            </a:extLst>
          </p:cNvPr>
          <p:cNvCxnSpPr>
            <a:cxnSpLocks/>
          </p:cNvCxnSpPr>
          <p:nvPr/>
        </p:nvCxnSpPr>
        <p:spPr>
          <a:xfrm flipV="1">
            <a:off x="7457551" y="5345723"/>
            <a:ext cx="482553" cy="7050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039CDA-E654-4639-B3C9-995C337287E3}"/>
              </a:ext>
            </a:extLst>
          </p:cNvPr>
          <p:cNvCxnSpPr>
            <a:cxnSpLocks/>
          </p:cNvCxnSpPr>
          <p:nvPr/>
        </p:nvCxnSpPr>
        <p:spPr>
          <a:xfrm flipV="1">
            <a:off x="6820123" y="3807918"/>
            <a:ext cx="233134" cy="352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B10145-2AF2-4B66-8B26-B127CBF370D8}"/>
              </a:ext>
            </a:extLst>
          </p:cNvPr>
          <p:cNvCxnSpPr>
            <a:cxnSpLocks/>
          </p:cNvCxnSpPr>
          <p:nvPr/>
        </p:nvCxnSpPr>
        <p:spPr>
          <a:xfrm flipV="1">
            <a:off x="6780918" y="3200913"/>
            <a:ext cx="233134" cy="352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D0D551-518F-42E4-AD97-E354BE2C3403}"/>
              </a:ext>
            </a:extLst>
          </p:cNvPr>
          <p:cNvSpPr txBox="1"/>
          <p:nvPr/>
        </p:nvSpPr>
        <p:spPr>
          <a:xfrm>
            <a:off x="4659228" y="3346253"/>
            <a:ext cx="1925819" cy="923330"/>
          </a:xfrm>
          <a:prstGeom prst="rect">
            <a:avLst/>
          </a:prstGeom>
          <a:noFill/>
        </p:spPr>
        <p:txBody>
          <a:bodyPr wrap="square" rtlCol="0">
            <a:spAutoFit/>
          </a:bodyPr>
          <a:lstStyle/>
          <a:p>
            <a:r>
              <a:rPr lang="en-AU" dirty="0"/>
              <a:t>Two other runs to the NE here hit burnt ground.</a:t>
            </a:r>
          </a:p>
        </p:txBody>
      </p:sp>
    </p:spTree>
    <p:extLst>
      <p:ext uri="{BB962C8B-B14F-4D97-AF65-F5344CB8AC3E}">
        <p14:creationId xmlns:p14="http://schemas.microsoft.com/office/powerpoint/2010/main" val="18800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2E5A-3B73-4B00-8F1E-74C221E2B4FF}"/>
              </a:ext>
            </a:extLst>
          </p:cNvPr>
          <p:cNvSpPr>
            <a:spLocks noGrp="1"/>
          </p:cNvSpPr>
          <p:nvPr>
            <p:ph type="title"/>
          </p:nvPr>
        </p:nvSpPr>
        <p:spPr/>
        <p:txBody>
          <a:bodyPr/>
          <a:lstStyle/>
          <a:p>
            <a:r>
              <a:rPr lang="en-GB" dirty="0"/>
              <a:t>From the ANYSO paper…</a:t>
            </a:r>
            <a:endParaRPr lang="en-AU" dirty="0"/>
          </a:p>
        </p:txBody>
      </p:sp>
      <p:sp>
        <p:nvSpPr>
          <p:cNvPr id="3" name="Content Placeholder 2">
            <a:extLst>
              <a:ext uri="{FF2B5EF4-FFF2-40B4-BE49-F238E27FC236}">
                <a16:creationId xmlns:a16="http://schemas.microsoft.com/office/drawing/2014/main" id="{F0BE3C73-B0A0-48EE-B05F-8ABE6652C407}"/>
              </a:ext>
            </a:extLst>
          </p:cNvPr>
          <p:cNvSpPr>
            <a:spLocks noGrp="1"/>
          </p:cNvSpPr>
          <p:nvPr>
            <p:ph idx="1"/>
          </p:nvPr>
        </p:nvSpPr>
        <p:spPr>
          <a:xfrm>
            <a:off x="0" y="890016"/>
            <a:ext cx="10436352" cy="5181601"/>
          </a:xfrm>
        </p:spPr>
        <p:txBody>
          <a:bodyPr>
            <a:normAutofit/>
          </a:bodyPr>
          <a:lstStyle/>
          <a:p>
            <a:pPr algn="l"/>
            <a:r>
              <a:rPr lang="en-GB" sz="2600" b="0" i="0" u="none" strike="noStrike" baseline="0" dirty="0">
                <a:latin typeface="Calibri" panose="020F0502020204030204" pitchFamily="34" charset="0"/>
              </a:rPr>
              <a:t>Two distinct phases of ANYSO </a:t>
            </a:r>
            <a:r>
              <a:rPr lang="en-GB" sz="2600" b="0" i="0" u="none" strike="noStrike" baseline="0" dirty="0" err="1">
                <a:latin typeface="Calibri" panose="020F0502020204030204" pitchFamily="34" charset="0"/>
              </a:rPr>
              <a:t>pyroCb</a:t>
            </a:r>
            <a:r>
              <a:rPr lang="en-GB" sz="2600" b="0" i="0" u="none" strike="noStrike" baseline="0" dirty="0">
                <a:latin typeface="Calibri" panose="020F0502020204030204" pitchFamily="34" charset="0"/>
              </a:rPr>
              <a:t> activity resulted in two of the three largest smoke particle injections into the lower stratosphere observed to date, rivalling or exceeding the stratospheric impact from volcanic eruptions observed over the last decade. </a:t>
            </a:r>
          </a:p>
          <a:p>
            <a:pPr algn="l"/>
            <a:r>
              <a:rPr lang="en-GB" sz="2600" b="0" i="0" u="none" strike="noStrike" baseline="0" dirty="0">
                <a:latin typeface="Calibri" panose="020F0502020204030204" pitchFamily="34" charset="0"/>
              </a:rPr>
              <a:t>The large stratospheric smoke plumes ensuing from ANYSO reached altitudes higher than smoke has ever been observed, encircled the Southern Hemisphere, altered dynamic circulation and persisted for nearly a year. </a:t>
            </a:r>
          </a:p>
          <a:p>
            <a:pPr algn="l"/>
            <a:r>
              <a:rPr lang="en-GB" sz="2600" b="0" i="0" u="none" strike="noStrike" baseline="0" dirty="0">
                <a:latin typeface="Calibri" panose="020F0502020204030204" pitchFamily="34" charset="0"/>
              </a:rPr>
              <a:t>Fewer than three years earlier, the Pacific Northwest Event (PNE) in Canada produced a persistent smoke plume that encircled the Northern Hemisphere. These regional </a:t>
            </a:r>
            <a:r>
              <a:rPr lang="en-GB" sz="2600" b="0" i="0" u="none" strike="noStrike" baseline="0" dirty="0" err="1">
                <a:latin typeface="Calibri" panose="020F0502020204030204" pitchFamily="34" charset="0"/>
              </a:rPr>
              <a:t>pyroCb</a:t>
            </a:r>
            <a:r>
              <a:rPr lang="en-GB" sz="2600" b="0" i="0" u="none" strike="noStrike" baseline="0" dirty="0">
                <a:latin typeface="Calibri" panose="020F0502020204030204" pitchFamily="34" charset="0"/>
              </a:rPr>
              <a:t> outbreaks represent a new and previously unimaginable class of volcanic-scale smoke plumes in the lower-stratosphere.</a:t>
            </a:r>
            <a:endParaRPr lang="en-AU" sz="2600" dirty="0"/>
          </a:p>
        </p:txBody>
      </p:sp>
      <p:sp>
        <p:nvSpPr>
          <p:cNvPr id="4" name="TextBox 3">
            <a:extLst>
              <a:ext uri="{FF2B5EF4-FFF2-40B4-BE49-F238E27FC236}">
                <a16:creationId xmlns:a16="http://schemas.microsoft.com/office/drawing/2014/main" id="{30C483C5-12FA-40C0-9DA6-21D8EEC93C57}"/>
              </a:ext>
            </a:extLst>
          </p:cNvPr>
          <p:cNvSpPr txBox="1"/>
          <p:nvPr/>
        </p:nvSpPr>
        <p:spPr>
          <a:xfrm>
            <a:off x="755904" y="5908211"/>
            <a:ext cx="9765792" cy="923330"/>
          </a:xfrm>
          <a:prstGeom prst="rect">
            <a:avLst/>
          </a:prstGeom>
          <a:noFill/>
        </p:spPr>
        <p:txBody>
          <a:bodyPr wrap="square" rtlCol="0">
            <a:spAutoFit/>
          </a:bodyPr>
          <a:lstStyle/>
          <a:p>
            <a:r>
              <a:rPr lang="en-AU" sz="1800" dirty="0"/>
              <a:t>Peterson, D.A., Fromm, M.D., McRae, R.H.D., Campbell, J.R., Hyer, E.J., Taha, G., Camacho, C.P., Kablick, G.P., Schmidt, C.C. &amp; DeLand M.T. (2021). The unprecedented </a:t>
            </a:r>
            <a:r>
              <a:rPr lang="en-AU" sz="1800" dirty="0" err="1"/>
              <a:t>pyrocumulonimbus</a:t>
            </a:r>
            <a:r>
              <a:rPr lang="en-AU" sz="1800" dirty="0"/>
              <a:t> super outbreak in Australia at the dawn of 2020: cause and perspective. </a:t>
            </a:r>
            <a:r>
              <a:rPr lang="en-AU" sz="1800" dirty="0" err="1"/>
              <a:t>npj</a:t>
            </a:r>
            <a:r>
              <a:rPr lang="en-AU" sz="1800" dirty="0"/>
              <a:t> Climate and Atmospheric Science, 2021.</a:t>
            </a:r>
            <a:endParaRPr lang="en-AU" dirty="0"/>
          </a:p>
        </p:txBody>
      </p:sp>
    </p:spTree>
    <p:extLst>
      <p:ext uri="{BB962C8B-B14F-4D97-AF65-F5344CB8AC3E}">
        <p14:creationId xmlns:p14="http://schemas.microsoft.com/office/powerpoint/2010/main" val="409457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24C2-30E7-4249-97D7-ACB80EF98C9F}"/>
              </a:ext>
            </a:extLst>
          </p:cNvPr>
          <p:cNvSpPr>
            <a:spLocks noGrp="1"/>
          </p:cNvSpPr>
          <p:nvPr>
            <p:ph type="title"/>
          </p:nvPr>
        </p:nvSpPr>
        <p:spPr/>
        <p:txBody>
          <a:bodyPr/>
          <a:lstStyle/>
          <a:p>
            <a:r>
              <a:rPr lang="en-GB" dirty="0"/>
              <a:t>DISCUSSION (@ minutes)</a:t>
            </a:r>
            <a:endParaRPr lang="en-AU" dirty="0"/>
          </a:p>
        </p:txBody>
      </p:sp>
      <p:sp>
        <p:nvSpPr>
          <p:cNvPr id="3" name="Content Placeholder 2">
            <a:extLst>
              <a:ext uri="{FF2B5EF4-FFF2-40B4-BE49-F238E27FC236}">
                <a16:creationId xmlns:a16="http://schemas.microsoft.com/office/drawing/2014/main" id="{C127BD13-28D4-4573-B9A1-40E8FCDA5D74}"/>
              </a:ext>
            </a:extLst>
          </p:cNvPr>
          <p:cNvSpPr>
            <a:spLocks noGrp="1"/>
          </p:cNvSpPr>
          <p:nvPr>
            <p:ph idx="1"/>
          </p:nvPr>
        </p:nvSpPr>
        <p:spPr>
          <a:xfrm>
            <a:off x="0" y="1301262"/>
            <a:ext cx="9812215" cy="4841629"/>
          </a:xfrm>
        </p:spPr>
        <p:txBody>
          <a:bodyPr>
            <a:normAutofit/>
          </a:bodyPr>
          <a:lstStyle/>
          <a:p>
            <a:r>
              <a:rPr lang="en-GB" sz="5400" dirty="0"/>
              <a:t>What were your relevant experiences during BS?</a:t>
            </a:r>
            <a:endParaRPr lang="en-AU" sz="5400" dirty="0"/>
          </a:p>
        </p:txBody>
      </p:sp>
    </p:spTree>
    <p:extLst>
      <p:ext uri="{BB962C8B-B14F-4D97-AF65-F5344CB8AC3E}">
        <p14:creationId xmlns:p14="http://schemas.microsoft.com/office/powerpoint/2010/main" val="311797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A806-E9AC-49F3-AD35-8DA6E4C7C1C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79CC750-1B83-4FB2-9654-68D9B30B22D2}"/>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0952A426-85BB-4061-B083-79146F9BE969}"/>
              </a:ext>
            </a:extLst>
          </p:cNvPr>
          <p:cNvSpPr txBox="1"/>
          <p:nvPr/>
        </p:nvSpPr>
        <p:spPr>
          <a:xfrm>
            <a:off x="133350" y="2089666"/>
            <a:ext cx="11925300" cy="2308324"/>
          </a:xfrm>
          <a:prstGeom prst="rect">
            <a:avLst/>
          </a:prstGeom>
          <a:noFill/>
        </p:spPr>
        <p:txBody>
          <a:bodyPr wrap="square" rtlCol="0">
            <a:spAutoFit/>
          </a:bodyPr>
          <a:lstStyle/>
          <a:p>
            <a:r>
              <a:rPr lang="en-GB" sz="14400" dirty="0">
                <a:latin typeface="Impact" panose="020B0806030902050204" pitchFamily="34" charset="0"/>
              </a:rPr>
              <a:t>BLACK SUMMER</a:t>
            </a:r>
            <a:endParaRPr lang="en-AU" sz="14400" dirty="0">
              <a:latin typeface="Impact" panose="020B0806030902050204" pitchFamily="34" charset="0"/>
            </a:endParaRPr>
          </a:p>
        </p:txBody>
      </p:sp>
    </p:spTree>
    <p:extLst>
      <p:ext uri="{BB962C8B-B14F-4D97-AF65-F5344CB8AC3E}">
        <p14:creationId xmlns:p14="http://schemas.microsoft.com/office/powerpoint/2010/main" val="133143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6A18-793F-45A1-9B64-63360E791BC5}"/>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Black Summer</a:t>
            </a:r>
            <a:endParaRPr lang="en-AU" b="0" dirty="0"/>
          </a:p>
        </p:txBody>
      </p:sp>
      <p:sp>
        <p:nvSpPr>
          <p:cNvPr id="3" name="Content Placeholder 2">
            <a:extLst>
              <a:ext uri="{FF2B5EF4-FFF2-40B4-BE49-F238E27FC236}">
                <a16:creationId xmlns:a16="http://schemas.microsoft.com/office/drawing/2014/main" id="{C45C99D2-6CC0-4DC5-ACC3-39E06EC65A5E}"/>
              </a:ext>
            </a:extLst>
          </p:cNvPr>
          <p:cNvSpPr>
            <a:spLocks noGrp="1"/>
          </p:cNvSpPr>
          <p:nvPr>
            <p:ph idx="1"/>
          </p:nvPr>
        </p:nvSpPr>
        <p:spPr>
          <a:xfrm>
            <a:off x="0" y="1117600"/>
            <a:ext cx="4351867" cy="5271167"/>
          </a:xfrm>
        </p:spPr>
        <p:txBody>
          <a:bodyPr>
            <a:normAutofit fontScale="77500" lnSpcReduction="20000"/>
          </a:bodyPr>
          <a:lstStyle/>
          <a:p>
            <a:pPr lvl="0"/>
            <a:r>
              <a:rPr lang="en-AU" sz="4400" b="0" kern="1200" dirty="0">
                <a:solidFill>
                  <a:schemeClr val="tx1"/>
                </a:solidFill>
                <a:effectLst/>
                <a:latin typeface="+mj-lt"/>
                <a:ea typeface="+mj-ea"/>
                <a:cs typeface="+mj-cs"/>
              </a:rPr>
              <a:t>Latitudinal/time blocks</a:t>
            </a:r>
          </a:p>
          <a:p>
            <a:pPr lvl="0"/>
            <a:r>
              <a:rPr lang="en-AU" sz="4400" b="0" kern="1200" dirty="0">
                <a:solidFill>
                  <a:schemeClr val="tx1"/>
                </a:solidFill>
                <a:effectLst/>
                <a:latin typeface="+mj-lt"/>
                <a:ea typeface="+mj-ea"/>
                <a:cs typeface="+mj-cs"/>
              </a:rPr>
              <a:t>Overall southwards trend.</a:t>
            </a:r>
          </a:p>
          <a:p>
            <a:pPr lvl="0"/>
            <a:r>
              <a:rPr lang="en-AU" sz="4400" b="0" kern="1200" dirty="0">
                <a:solidFill>
                  <a:schemeClr val="tx1"/>
                </a:solidFill>
                <a:effectLst/>
                <a:latin typeface="+mj-lt"/>
                <a:ea typeface="+mj-ea"/>
                <a:cs typeface="+mj-cs"/>
              </a:rPr>
              <a:t>Northwards shift around New Year’s.</a:t>
            </a:r>
          </a:p>
          <a:p>
            <a:pPr lvl="0"/>
            <a:endParaRPr lang="en-AU" sz="4400" b="0" kern="1200" dirty="0">
              <a:solidFill>
                <a:schemeClr val="tx1"/>
              </a:solidFill>
              <a:effectLst/>
              <a:latin typeface="+mj-lt"/>
              <a:ea typeface="+mj-ea"/>
              <a:cs typeface="+mj-cs"/>
            </a:endParaRPr>
          </a:p>
          <a:p>
            <a:pPr lvl="0"/>
            <a:r>
              <a:rPr lang="en-AU" sz="4400" b="0" kern="1200" dirty="0">
                <a:solidFill>
                  <a:schemeClr val="tx1"/>
                </a:solidFill>
                <a:effectLst/>
                <a:latin typeface="+mj-lt"/>
                <a:ea typeface="+mj-ea"/>
                <a:cs typeface="+mj-cs"/>
              </a:rPr>
              <a:t>Pseudo-cyclic activity pattern shows need to switch IMT between defensive and offensive modes.</a:t>
            </a:r>
          </a:p>
        </p:txBody>
      </p:sp>
      <p:pic>
        <p:nvPicPr>
          <p:cNvPr id="5" name="Picture 4">
            <a:extLst>
              <a:ext uri="{FF2B5EF4-FFF2-40B4-BE49-F238E27FC236}">
                <a16:creationId xmlns:a16="http://schemas.microsoft.com/office/drawing/2014/main" id="{05CE0123-4CD9-40D4-9C11-7E327CE1795B}"/>
              </a:ext>
            </a:extLst>
          </p:cNvPr>
          <p:cNvPicPr>
            <a:picLocks noChangeAspect="1"/>
          </p:cNvPicPr>
          <p:nvPr/>
        </p:nvPicPr>
        <p:blipFill>
          <a:blip r:embed="rId4"/>
          <a:stretch>
            <a:fillRect/>
          </a:stretch>
        </p:blipFill>
        <p:spPr>
          <a:xfrm>
            <a:off x="6016799" y="0"/>
            <a:ext cx="6175201" cy="6858000"/>
          </a:xfrm>
          <a:prstGeom prst="rect">
            <a:avLst/>
          </a:prstGeom>
        </p:spPr>
      </p:pic>
      <p:sp>
        <p:nvSpPr>
          <p:cNvPr id="4" name="TextBox 3">
            <a:extLst>
              <a:ext uri="{FF2B5EF4-FFF2-40B4-BE49-F238E27FC236}">
                <a16:creationId xmlns:a16="http://schemas.microsoft.com/office/drawing/2014/main" id="{9C98B9E8-7A52-464E-8E3E-7DD5361403B5}"/>
              </a:ext>
            </a:extLst>
          </p:cNvPr>
          <p:cNvSpPr txBox="1"/>
          <p:nvPr/>
        </p:nvSpPr>
        <p:spPr>
          <a:xfrm>
            <a:off x="4562744" y="27450"/>
            <a:ext cx="2684585" cy="4524315"/>
          </a:xfrm>
          <a:prstGeom prst="rect">
            <a:avLst/>
          </a:prstGeom>
          <a:solidFill>
            <a:schemeClr val="bg1"/>
          </a:solidFill>
        </p:spPr>
        <p:txBody>
          <a:bodyPr wrap="square" rtlCol="0">
            <a:spAutoFit/>
          </a:bodyPr>
          <a:lstStyle/>
          <a:p>
            <a:r>
              <a:rPr lang="en-GB" sz="2400" b="1" dirty="0"/>
              <a:t>Yellow = Before November</a:t>
            </a:r>
          </a:p>
          <a:p>
            <a:endParaRPr lang="en-GB" sz="2400" b="1" dirty="0"/>
          </a:p>
          <a:p>
            <a:r>
              <a:rPr lang="en-GB" sz="2400" b="1" dirty="0"/>
              <a:t>Orange = mid December</a:t>
            </a:r>
          </a:p>
          <a:p>
            <a:endParaRPr lang="en-GB" sz="2400" b="1" dirty="0"/>
          </a:p>
          <a:p>
            <a:r>
              <a:rPr lang="en-GB" sz="2400" b="1" dirty="0"/>
              <a:t>Red = early January</a:t>
            </a:r>
          </a:p>
          <a:p>
            <a:endParaRPr lang="en-GB" sz="2400" b="1" dirty="0"/>
          </a:p>
          <a:p>
            <a:r>
              <a:rPr lang="en-GB" sz="2400" b="1" dirty="0"/>
              <a:t>Grey = late January</a:t>
            </a:r>
          </a:p>
          <a:p>
            <a:endParaRPr lang="en-GB" sz="2400" b="1" dirty="0"/>
          </a:p>
          <a:p>
            <a:r>
              <a:rPr lang="en-GB" sz="2400" b="1" dirty="0"/>
              <a:t>Blue = early February</a:t>
            </a:r>
            <a:endParaRPr lang="en-AU" sz="2400" b="1" dirty="0"/>
          </a:p>
        </p:txBody>
      </p:sp>
      <p:pic>
        <p:nvPicPr>
          <p:cNvPr id="6" name="Audio 5">
            <a:hlinkClick r:id="" action="ppaction://media"/>
            <a:extLst>
              <a:ext uri="{FF2B5EF4-FFF2-40B4-BE49-F238E27FC236}">
                <a16:creationId xmlns:a16="http://schemas.microsoft.com/office/drawing/2014/main" id="{139BFB26-6354-4F5C-BD34-FD56B4BB8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7852533"/>
      </p:ext>
    </p:extLst>
  </p:cSld>
  <p:clrMapOvr>
    <a:masterClrMapping/>
  </p:clrMapOvr>
  <mc:AlternateContent xmlns:mc="http://schemas.openxmlformats.org/markup-compatibility/2006">
    <mc:Choice xmlns:p14="http://schemas.microsoft.com/office/powerpoint/2010/main" Requires="p14">
      <p:transition spd="slow" p14:dur="2000" advTm="106145"/>
    </mc:Choice>
    <mc:Fallback>
      <p:transition spd="slow" advTm="10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B1F0-EC30-429D-A084-21294B5AFD25}"/>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2A58793F-D1D2-4DA4-8561-74EA7AFA1891}"/>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702817C8-A797-4C14-9E59-7AEC551E180D}"/>
              </a:ext>
            </a:extLst>
          </p:cNvPr>
          <p:cNvPicPr>
            <a:picLocks noChangeAspect="1"/>
          </p:cNvPicPr>
          <p:nvPr/>
        </p:nvPicPr>
        <p:blipFill>
          <a:blip r:embed="rId4"/>
          <a:stretch>
            <a:fillRect/>
          </a:stretch>
        </p:blipFill>
        <p:spPr>
          <a:xfrm>
            <a:off x="0" y="1290956"/>
            <a:ext cx="12192000" cy="5567044"/>
          </a:xfrm>
          <a:prstGeom prst="rect">
            <a:avLst/>
          </a:prstGeom>
        </p:spPr>
      </p:pic>
      <p:pic>
        <p:nvPicPr>
          <p:cNvPr id="4" name="Audio 3">
            <a:hlinkClick r:id="" action="ppaction://media"/>
            <a:extLst>
              <a:ext uri="{FF2B5EF4-FFF2-40B4-BE49-F238E27FC236}">
                <a16:creationId xmlns:a16="http://schemas.microsoft.com/office/drawing/2014/main" id="{6EB30CB6-25C7-4A84-ACB5-8B3B053FB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5521730"/>
      </p:ext>
    </p:extLst>
  </p:cSld>
  <p:clrMapOvr>
    <a:masterClrMapping/>
  </p:clrMapOvr>
  <mc:AlternateContent xmlns:mc="http://schemas.openxmlformats.org/markup-compatibility/2006">
    <mc:Choice xmlns:p14="http://schemas.microsoft.com/office/powerpoint/2010/main" Requires="p14">
      <p:transition spd="slow" p14:dur="2000" advTm="80348"/>
    </mc:Choice>
    <mc:Fallback>
      <p:transition spd="slow" advTm="8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973F8-CDA4-4042-81B1-FBB6C3F8316D}"/>
              </a:ext>
            </a:extLst>
          </p:cNvPr>
          <p:cNvSpPr>
            <a:spLocks noGrp="1"/>
          </p:cNvSpPr>
          <p:nvPr>
            <p:ph type="title"/>
          </p:nvPr>
        </p:nvSpPr>
        <p:spPr/>
        <p:txBody>
          <a:bodyPr/>
          <a:lstStyle/>
          <a:p>
            <a:r>
              <a:rPr lang="en-GB" dirty="0"/>
              <a:t>Hotspot density – by day &amp; ¼ degree latitude</a:t>
            </a:r>
            <a:endParaRPr lang="en-AU" dirty="0"/>
          </a:p>
        </p:txBody>
      </p:sp>
      <p:sp>
        <p:nvSpPr>
          <p:cNvPr id="3" name="Content Placeholder 2">
            <a:extLst>
              <a:ext uri="{FF2B5EF4-FFF2-40B4-BE49-F238E27FC236}">
                <a16:creationId xmlns:a16="http://schemas.microsoft.com/office/drawing/2014/main" id="{1AD94458-1B6C-4537-94B7-0F26DEB53A15}"/>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9538BB3D-4C83-4733-9A46-BD4A21EE2689}"/>
              </a:ext>
            </a:extLst>
          </p:cNvPr>
          <p:cNvPicPr>
            <a:picLocks noChangeAspect="1"/>
          </p:cNvPicPr>
          <p:nvPr/>
        </p:nvPicPr>
        <p:blipFill>
          <a:blip r:embed="rId4"/>
          <a:stretch>
            <a:fillRect/>
          </a:stretch>
        </p:blipFill>
        <p:spPr>
          <a:xfrm>
            <a:off x="1286759" y="1729627"/>
            <a:ext cx="9618481" cy="5101914"/>
          </a:xfrm>
          <a:prstGeom prst="rect">
            <a:avLst/>
          </a:prstGeom>
        </p:spPr>
      </p:pic>
      <p:sp>
        <p:nvSpPr>
          <p:cNvPr id="6" name="TextBox 5">
            <a:extLst>
              <a:ext uri="{FF2B5EF4-FFF2-40B4-BE49-F238E27FC236}">
                <a16:creationId xmlns:a16="http://schemas.microsoft.com/office/drawing/2014/main" id="{E309F831-09DE-47EA-BF90-4F84DFDE099C}"/>
              </a:ext>
            </a:extLst>
          </p:cNvPr>
          <p:cNvSpPr txBox="1"/>
          <p:nvPr/>
        </p:nvSpPr>
        <p:spPr>
          <a:xfrm>
            <a:off x="579623" y="1360295"/>
            <a:ext cx="1414272" cy="369332"/>
          </a:xfrm>
          <a:prstGeom prst="rect">
            <a:avLst/>
          </a:prstGeom>
          <a:noFill/>
        </p:spPr>
        <p:txBody>
          <a:bodyPr wrap="square" rtlCol="0">
            <a:spAutoFit/>
          </a:bodyPr>
          <a:lstStyle/>
          <a:p>
            <a:r>
              <a:rPr lang="en-GB" dirty="0"/>
              <a:t>1</a:t>
            </a:r>
            <a:r>
              <a:rPr lang="en-GB" baseline="30000" dirty="0"/>
              <a:t>st</a:t>
            </a:r>
            <a:r>
              <a:rPr lang="en-GB" dirty="0"/>
              <a:t> October</a:t>
            </a:r>
            <a:endParaRPr lang="en-AU" dirty="0"/>
          </a:p>
        </p:txBody>
      </p:sp>
      <p:sp>
        <p:nvSpPr>
          <p:cNvPr id="7" name="TextBox 6">
            <a:extLst>
              <a:ext uri="{FF2B5EF4-FFF2-40B4-BE49-F238E27FC236}">
                <a16:creationId xmlns:a16="http://schemas.microsoft.com/office/drawing/2014/main" id="{9C7D3771-3B3F-4685-A9A6-93C97C005DCB}"/>
              </a:ext>
            </a:extLst>
          </p:cNvPr>
          <p:cNvSpPr txBox="1"/>
          <p:nvPr/>
        </p:nvSpPr>
        <p:spPr>
          <a:xfrm>
            <a:off x="9717024" y="1360295"/>
            <a:ext cx="1682999" cy="369332"/>
          </a:xfrm>
          <a:prstGeom prst="rect">
            <a:avLst/>
          </a:prstGeom>
          <a:noFill/>
        </p:spPr>
        <p:txBody>
          <a:bodyPr wrap="square" rtlCol="0">
            <a:spAutoFit/>
          </a:bodyPr>
          <a:lstStyle/>
          <a:p>
            <a:r>
              <a:rPr lang="en-GB" dirty="0"/>
              <a:t>10</a:t>
            </a:r>
            <a:r>
              <a:rPr lang="en-GB" baseline="30000" dirty="0"/>
              <a:t>th</a:t>
            </a:r>
            <a:r>
              <a:rPr lang="en-GB" dirty="0"/>
              <a:t> February</a:t>
            </a:r>
            <a:endParaRPr lang="en-AU" dirty="0"/>
          </a:p>
        </p:txBody>
      </p:sp>
      <p:sp>
        <p:nvSpPr>
          <p:cNvPr id="8" name="TextBox 7">
            <a:extLst>
              <a:ext uri="{FF2B5EF4-FFF2-40B4-BE49-F238E27FC236}">
                <a16:creationId xmlns:a16="http://schemas.microsoft.com/office/drawing/2014/main" id="{1431880C-A94F-4182-8613-FD0271451EBA}"/>
              </a:ext>
            </a:extLst>
          </p:cNvPr>
          <p:cNvSpPr txBox="1"/>
          <p:nvPr/>
        </p:nvSpPr>
        <p:spPr>
          <a:xfrm>
            <a:off x="226055" y="1602989"/>
            <a:ext cx="1414272" cy="369332"/>
          </a:xfrm>
          <a:prstGeom prst="rect">
            <a:avLst/>
          </a:prstGeom>
          <a:noFill/>
        </p:spPr>
        <p:txBody>
          <a:bodyPr wrap="square" rtlCol="0">
            <a:spAutoFit/>
          </a:bodyPr>
          <a:lstStyle/>
          <a:p>
            <a:r>
              <a:rPr lang="en-GB" dirty="0"/>
              <a:t>Brisbane</a:t>
            </a:r>
            <a:endParaRPr lang="en-AU" dirty="0"/>
          </a:p>
        </p:txBody>
      </p:sp>
      <p:sp>
        <p:nvSpPr>
          <p:cNvPr id="9" name="TextBox 8">
            <a:extLst>
              <a:ext uri="{FF2B5EF4-FFF2-40B4-BE49-F238E27FC236}">
                <a16:creationId xmlns:a16="http://schemas.microsoft.com/office/drawing/2014/main" id="{18986466-E5ED-4E83-94DC-6DAAA1569AD6}"/>
              </a:ext>
            </a:extLst>
          </p:cNvPr>
          <p:cNvSpPr txBox="1"/>
          <p:nvPr/>
        </p:nvSpPr>
        <p:spPr>
          <a:xfrm>
            <a:off x="226055" y="6449282"/>
            <a:ext cx="1414272" cy="369332"/>
          </a:xfrm>
          <a:prstGeom prst="rect">
            <a:avLst/>
          </a:prstGeom>
          <a:noFill/>
        </p:spPr>
        <p:txBody>
          <a:bodyPr wrap="square" rtlCol="0">
            <a:spAutoFit/>
          </a:bodyPr>
          <a:lstStyle/>
          <a:p>
            <a:r>
              <a:rPr lang="en-GB" dirty="0" err="1"/>
              <a:t>Orbost</a:t>
            </a:r>
            <a:endParaRPr lang="en-AU" dirty="0"/>
          </a:p>
        </p:txBody>
      </p:sp>
      <p:pic>
        <p:nvPicPr>
          <p:cNvPr id="4" name="Audio 3">
            <a:hlinkClick r:id="" action="ppaction://media"/>
            <a:extLst>
              <a:ext uri="{FF2B5EF4-FFF2-40B4-BE49-F238E27FC236}">
                <a16:creationId xmlns:a16="http://schemas.microsoft.com/office/drawing/2014/main" id="{BB94F37A-DB3E-4362-8ABF-5FA6FDBA7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9548563"/>
      </p:ext>
    </p:extLst>
  </p:cSld>
  <p:clrMapOvr>
    <a:masterClrMapping/>
  </p:clrMapOvr>
  <mc:AlternateContent xmlns:mc="http://schemas.openxmlformats.org/markup-compatibility/2006">
    <mc:Choice xmlns:p14="http://schemas.microsoft.com/office/powerpoint/2010/main" Requires="p14">
      <p:transition spd="slow" p14:dur="2000" advTm="102360"/>
    </mc:Choice>
    <mc:Fallback>
      <p:transition spd="slow" advTm="10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BUFEs, on a district-scale, go through cycles of activity allowing switching between defensive and offensive IAPs.</a:t>
            </a:r>
            <a:endParaRPr lang="en-AU" sz="4400" dirty="0"/>
          </a:p>
        </p:txBody>
      </p:sp>
      <p:pic>
        <p:nvPicPr>
          <p:cNvPr id="4" name="Audio 3">
            <a:hlinkClick r:id="" action="ppaction://media"/>
            <a:extLst>
              <a:ext uri="{FF2B5EF4-FFF2-40B4-BE49-F238E27FC236}">
                <a16:creationId xmlns:a16="http://schemas.microsoft.com/office/drawing/2014/main" id="{3AEDFAA6-5799-4123-ADFF-EEE90F24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6081216"/>
      </p:ext>
    </p:extLst>
  </p:cSld>
  <p:clrMapOvr>
    <a:masterClrMapping/>
  </p:clrMapOvr>
  <mc:AlternateContent xmlns:mc="http://schemas.openxmlformats.org/markup-compatibility/2006">
    <mc:Choice xmlns:p14="http://schemas.microsoft.com/office/powerpoint/2010/main" Requires="p14">
      <p:transition spd="slow" p14:dur="2000" advTm="12269"/>
    </mc:Choice>
    <mc:Fallback>
      <p:transition spd="slow" advTm="1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9E42-350B-4FC0-9B2A-30B0EBB31783}"/>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0CC671D9-0289-41FB-AE94-2F96631A258A}"/>
              </a:ext>
            </a:extLst>
          </p:cNvPr>
          <p:cNvSpPr>
            <a:spLocks noGrp="1"/>
          </p:cNvSpPr>
          <p:nvPr>
            <p:ph idx="1"/>
          </p:nvPr>
        </p:nvSpPr>
        <p:spPr>
          <a:xfrm>
            <a:off x="0" y="1117600"/>
            <a:ext cx="10411968" cy="4758943"/>
          </a:xfrm>
        </p:spPr>
        <p:txBody>
          <a:bodyPr>
            <a:normAutofit/>
          </a:bodyPr>
          <a:lstStyle/>
          <a:p>
            <a:r>
              <a:rPr lang="en-GB" sz="5400" dirty="0"/>
              <a:t>What might be the difference between OFFENSIVE and DEFENSIVE IAPs?</a:t>
            </a:r>
            <a:endParaRPr lang="en-AU" sz="5400" dirty="0"/>
          </a:p>
        </p:txBody>
      </p:sp>
      <p:pic>
        <p:nvPicPr>
          <p:cNvPr id="4" name="Audio 3">
            <a:hlinkClick r:id="" action="ppaction://media"/>
            <a:extLst>
              <a:ext uri="{FF2B5EF4-FFF2-40B4-BE49-F238E27FC236}">
                <a16:creationId xmlns:a16="http://schemas.microsoft.com/office/drawing/2014/main" id="{3F05173F-2020-410A-9655-3A2FE14A9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9610416"/>
      </p:ext>
    </p:extLst>
  </p:cSld>
  <p:clrMapOvr>
    <a:masterClrMapping/>
  </p:clrMapOvr>
  <mc:AlternateContent xmlns:mc="http://schemas.openxmlformats.org/markup-compatibility/2006">
    <mc:Choice xmlns:p14="http://schemas.microsoft.com/office/powerpoint/2010/main" Requires="p14">
      <p:transition spd="slow" p14:dur="2000" advTm="2819"/>
    </mc:Choice>
    <mc:Fallback>
      <p:transition spd="slow" advTm="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4001-6165-48CE-84EB-83AF073987AC}"/>
              </a:ext>
            </a:extLst>
          </p:cNvPr>
          <p:cNvSpPr>
            <a:spLocks noGrp="1"/>
          </p:cNvSpPr>
          <p:nvPr>
            <p:ph type="title"/>
          </p:nvPr>
        </p:nvSpPr>
        <p:spPr/>
        <p:txBody>
          <a:bodyPr/>
          <a:lstStyle/>
          <a:p>
            <a:r>
              <a:rPr lang="en-GB" dirty="0"/>
              <a:t>ANYSO</a:t>
            </a:r>
            <a:endParaRPr lang="en-AU" dirty="0"/>
          </a:p>
        </p:txBody>
      </p:sp>
      <p:sp>
        <p:nvSpPr>
          <p:cNvPr id="3" name="Content Placeholder 2">
            <a:extLst>
              <a:ext uri="{FF2B5EF4-FFF2-40B4-BE49-F238E27FC236}">
                <a16:creationId xmlns:a16="http://schemas.microsoft.com/office/drawing/2014/main" id="{CD82B7C0-C6ED-4037-B4B4-9AF633E4074A}"/>
              </a:ext>
            </a:extLst>
          </p:cNvPr>
          <p:cNvSpPr>
            <a:spLocks noGrp="1"/>
          </p:cNvSpPr>
          <p:nvPr>
            <p:ph idx="1"/>
          </p:nvPr>
        </p:nvSpPr>
        <p:spPr>
          <a:xfrm>
            <a:off x="0" y="1117600"/>
            <a:ext cx="4643253" cy="5713941"/>
          </a:xfrm>
        </p:spPr>
        <p:txBody>
          <a:bodyPr>
            <a:normAutofit lnSpcReduction="10000"/>
          </a:bodyPr>
          <a:lstStyle/>
          <a:p>
            <a:pPr marL="0" indent="0">
              <a:buNone/>
            </a:pPr>
            <a:r>
              <a:rPr lang="en-AU" dirty="0"/>
              <a:t>In this area alone:</a:t>
            </a:r>
          </a:p>
          <a:p>
            <a:pPr lvl="0"/>
            <a:r>
              <a:rPr lang="en-AU" sz="2800" b="0" kern="1200" dirty="0">
                <a:solidFill>
                  <a:schemeClr val="tx1"/>
                </a:solidFill>
                <a:effectLst/>
                <a:ea typeface="+mj-ea"/>
                <a:cs typeface="+mj-cs"/>
              </a:rPr>
              <a:t>Australian New Year Super Outbreak</a:t>
            </a:r>
          </a:p>
          <a:p>
            <a:pPr lvl="0"/>
            <a:r>
              <a:rPr lang="en-AU" sz="2800" b="0" kern="1200" dirty="0">
                <a:solidFill>
                  <a:schemeClr val="tx1"/>
                </a:solidFill>
                <a:effectLst/>
                <a:ea typeface="+mj-ea"/>
                <a:cs typeface="+mj-cs"/>
              </a:rPr>
              <a:t>Most extreme fire and convective activity group ever observed.</a:t>
            </a:r>
          </a:p>
          <a:p>
            <a:pPr lvl="0"/>
            <a:r>
              <a:rPr lang="en-AU" sz="2800" b="0" kern="1200" dirty="0">
                <a:solidFill>
                  <a:schemeClr val="tx1"/>
                </a:solidFill>
                <a:effectLst/>
                <a:ea typeface="+mj-ea"/>
                <a:cs typeface="+mj-cs"/>
              </a:rPr>
              <a:t>38 distinct </a:t>
            </a:r>
            <a:r>
              <a:rPr lang="en-AU" sz="2800" b="0" kern="1200" dirty="0" err="1">
                <a:solidFill>
                  <a:schemeClr val="tx1"/>
                </a:solidFill>
                <a:effectLst/>
                <a:ea typeface="+mj-ea"/>
                <a:cs typeface="+mj-cs"/>
              </a:rPr>
              <a:t>pyroCb</a:t>
            </a:r>
            <a:r>
              <a:rPr lang="en-AU" sz="2800" b="0" kern="1200" dirty="0">
                <a:solidFill>
                  <a:schemeClr val="tx1"/>
                </a:solidFill>
                <a:effectLst/>
                <a:ea typeface="+mj-ea"/>
                <a:cs typeface="+mj-cs"/>
              </a:rPr>
              <a:t> updrafts over 51 hours of activity. 109 BUFEs involved.</a:t>
            </a:r>
          </a:p>
          <a:p>
            <a:pPr lvl="0"/>
            <a:r>
              <a:rPr lang="en-AU" sz="2800" b="0" kern="1200" dirty="0">
                <a:solidFill>
                  <a:schemeClr val="tx1"/>
                </a:solidFill>
                <a:effectLst/>
                <a:ea typeface="+mj-ea"/>
                <a:cs typeface="+mj-cs"/>
              </a:rPr>
              <a:t>Smoke tracked to 35km ASL.</a:t>
            </a:r>
          </a:p>
          <a:p>
            <a:pPr lvl="0"/>
            <a:r>
              <a:rPr lang="en-AU" sz="2800" b="0" kern="1200" dirty="0">
                <a:solidFill>
                  <a:schemeClr val="tx1"/>
                </a:solidFill>
                <a:effectLst/>
                <a:ea typeface="+mj-ea"/>
                <a:cs typeface="+mj-cs"/>
              </a:rPr>
              <a:t>Perhaps 5% of burnt fuel mass was injected into the stratosphere.</a:t>
            </a:r>
          </a:p>
          <a:p>
            <a:endParaRPr lang="en-AU" dirty="0"/>
          </a:p>
          <a:p>
            <a:pPr marL="0" indent="0">
              <a:buNone/>
            </a:pPr>
            <a:endParaRPr lang="en-AU" dirty="0"/>
          </a:p>
        </p:txBody>
      </p:sp>
      <p:pic>
        <p:nvPicPr>
          <p:cNvPr id="5" name="Audio 4">
            <a:hlinkClick r:id="" action="ppaction://media"/>
            <a:extLst>
              <a:ext uri="{FF2B5EF4-FFF2-40B4-BE49-F238E27FC236}">
                <a16:creationId xmlns:a16="http://schemas.microsoft.com/office/drawing/2014/main" id="{7C1B85FE-904F-4C26-B734-A50B921532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6" name="Picture 5" descr="Diagram, map&#10;&#10;Description automatically generated">
            <a:extLst>
              <a:ext uri="{FF2B5EF4-FFF2-40B4-BE49-F238E27FC236}">
                <a16:creationId xmlns:a16="http://schemas.microsoft.com/office/drawing/2014/main" id="{BB1C8893-7F32-4E23-BF7C-0B3207720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253" y="3008"/>
            <a:ext cx="7548748" cy="6860463"/>
          </a:xfrm>
          <a:prstGeom prst="rect">
            <a:avLst/>
          </a:prstGeom>
        </p:spPr>
      </p:pic>
    </p:spTree>
    <p:extLst>
      <p:ext uri="{BB962C8B-B14F-4D97-AF65-F5344CB8AC3E}">
        <p14:creationId xmlns:p14="http://schemas.microsoft.com/office/powerpoint/2010/main" val="1471912548"/>
      </p:ext>
    </p:extLst>
  </p:cSld>
  <p:clrMapOvr>
    <a:masterClrMapping/>
  </p:clrMapOvr>
  <mc:AlternateContent xmlns:mc="http://schemas.openxmlformats.org/markup-compatibility/2006">
    <mc:Choice xmlns:p14="http://schemas.microsoft.com/office/powerpoint/2010/main" Requires="p14">
      <p:transition spd="slow" p14:dur="2000" advTm="72165"/>
    </mc:Choice>
    <mc:Fallback>
      <p:transition spd="slow" advTm="7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83E3-4708-4F88-99A5-40F3869A9A4F}"/>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BUFEs</a:t>
            </a:r>
            <a:endParaRPr lang="en-AU" b="0" dirty="0"/>
          </a:p>
        </p:txBody>
      </p:sp>
      <p:sp>
        <p:nvSpPr>
          <p:cNvPr id="3" name="Content Placeholder 2">
            <a:extLst>
              <a:ext uri="{FF2B5EF4-FFF2-40B4-BE49-F238E27FC236}">
                <a16:creationId xmlns:a16="http://schemas.microsoft.com/office/drawing/2014/main" id="{0FBFA4C1-41A2-4A0D-B74F-0E5B0971B987}"/>
              </a:ext>
            </a:extLst>
          </p:cNvPr>
          <p:cNvSpPr>
            <a:spLocks noGrp="1"/>
          </p:cNvSpPr>
          <p:nvPr>
            <p:ph idx="1"/>
          </p:nvPr>
        </p:nvSpPr>
        <p:spPr>
          <a:xfrm>
            <a:off x="0" y="1117600"/>
            <a:ext cx="3332563" cy="5502655"/>
          </a:xfrm>
        </p:spPr>
        <p:txBody>
          <a:bodyPr>
            <a:normAutofit fontScale="92500"/>
          </a:bodyPr>
          <a:lstStyle/>
          <a:p>
            <a:pPr lvl="0"/>
            <a:r>
              <a:rPr lang="en-AU" sz="4400" b="0" kern="1200" dirty="0">
                <a:solidFill>
                  <a:schemeClr val="tx1"/>
                </a:solidFill>
                <a:effectLst/>
                <a:latin typeface="+mj-lt"/>
                <a:ea typeface="+mj-ea"/>
                <a:cs typeface="+mj-cs"/>
              </a:rPr>
              <a:t>176 events discriminated (so far). </a:t>
            </a:r>
          </a:p>
          <a:p>
            <a:pPr lvl="0"/>
            <a:r>
              <a:rPr lang="en-AU" sz="4400" b="0" kern="1200" dirty="0">
                <a:solidFill>
                  <a:schemeClr val="tx1"/>
                </a:solidFill>
                <a:effectLst/>
                <a:latin typeface="+mj-lt"/>
                <a:ea typeface="+mj-ea"/>
                <a:cs typeface="+mj-cs"/>
              </a:rPr>
              <a:t>Covering 2.2 million ha of forested land.</a:t>
            </a:r>
          </a:p>
          <a:p>
            <a:pPr lvl="0"/>
            <a:r>
              <a:rPr lang="en-AU" sz="4400" i="1" u="sng" dirty="0">
                <a:latin typeface="+mj-lt"/>
                <a:ea typeface="+mj-ea"/>
                <a:cs typeface="+mj-cs"/>
              </a:rPr>
              <a:t>1</a:t>
            </a:r>
            <a:r>
              <a:rPr lang="en-AU" sz="4400" b="0" i="1" u="sng" kern="1200" dirty="0">
                <a:solidFill>
                  <a:schemeClr val="tx1"/>
                </a:solidFill>
                <a:effectLst/>
                <a:latin typeface="+mj-lt"/>
                <a:ea typeface="+mj-ea"/>
                <a:cs typeface="+mj-cs"/>
              </a:rPr>
              <a:t> Mar 2019 </a:t>
            </a:r>
            <a:r>
              <a:rPr lang="en-AU" sz="4400" b="0" kern="1200" dirty="0">
                <a:solidFill>
                  <a:schemeClr val="tx1"/>
                </a:solidFill>
                <a:effectLst/>
                <a:latin typeface="+mj-lt"/>
                <a:ea typeface="+mj-ea"/>
                <a:cs typeface="+mj-cs"/>
              </a:rPr>
              <a:t>to 4 Feb 2020.</a:t>
            </a:r>
          </a:p>
        </p:txBody>
      </p:sp>
      <p:pic>
        <p:nvPicPr>
          <p:cNvPr id="5" name="Picture 4">
            <a:extLst>
              <a:ext uri="{FF2B5EF4-FFF2-40B4-BE49-F238E27FC236}">
                <a16:creationId xmlns:a16="http://schemas.microsoft.com/office/drawing/2014/main" id="{70DC2005-F124-4C52-9DD6-486F1B94B074}"/>
              </a:ext>
            </a:extLst>
          </p:cNvPr>
          <p:cNvPicPr>
            <a:picLocks noChangeAspect="1"/>
          </p:cNvPicPr>
          <p:nvPr/>
        </p:nvPicPr>
        <p:blipFill>
          <a:blip r:embed="rId3"/>
          <a:stretch>
            <a:fillRect/>
          </a:stretch>
        </p:blipFill>
        <p:spPr>
          <a:xfrm>
            <a:off x="3332563" y="0"/>
            <a:ext cx="7087450" cy="6858000"/>
          </a:xfrm>
          <a:prstGeom prst="rect">
            <a:avLst/>
          </a:prstGeom>
        </p:spPr>
      </p:pic>
    </p:spTree>
    <p:extLst>
      <p:ext uri="{BB962C8B-B14F-4D97-AF65-F5344CB8AC3E}">
        <p14:creationId xmlns:p14="http://schemas.microsoft.com/office/powerpoint/2010/main" val="2656193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103925</TotalTime>
  <Words>547</Words>
  <Application>Microsoft Office PowerPoint</Application>
  <PresentationFormat>Widescreen</PresentationFormat>
  <Paragraphs>56</Paragraphs>
  <Slides>13</Slides>
  <Notes>2</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Impact</vt:lpstr>
      <vt:lpstr>Office Theme</vt:lpstr>
      <vt:lpstr>MANAGING EXTREME WILDFIRES</vt:lpstr>
      <vt:lpstr>PowerPoint Presentation</vt:lpstr>
      <vt:lpstr>Black Summer</vt:lpstr>
      <vt:lpstr>PowerPoint Presentation</vt:lpstr>
      <vt:lpstr>Hotspot density – by day &amp; ¼ degree latitude</vt:lpstr>
      <vt:lpstr>PowerPoint Presentation</vt:lpstr>
      <vt:lpstr>Discussion</vt:lpstr>
      <vt:lpstr>ANYSO</vt:lpstr>
      <vt:lpstr>BUFEs</vt:lpstr>
      <vt:lpstr>PowerPoint Presentation</vt:lpstr>
      <vt:lpstr>Fire run direction</vt:lpstr>
      <vt:lpstr>From the ANYSO paper…</vt:lpstr>
      <vt:lpstr>DISCUSSION (@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Rick</dc:creator>
  <cp:lastModifiedBy>mcrae2611@gmail.com</cp:lastModifiedBy>
  <cp:revision>186</cp:revision>
  <dcterms:created xsi:type="dcterms:W3CDTF">2021-03-14T05:21:07Z</dcterms:created>
  <dcterms:modified xsi:type="dcterms:W3CDTF">2021-09-13T02:51:57Z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0d47f2-2d0a-4515-b8de-e13c18f23c62_Enabled">
    <vt:lpwstr>true</vt:lpwstr>
  </property>
  <property fmtid="{D5CDD505-2E9C-101B-9397-08002B2CF9AE}" pid="3" name="MSIP_Label_690d47f2-2d0a-4515-b8de-e13c18f23c62_SetDate">
    <vt:lpwstr>2021-03-14T05:28:34Z</vt:lpwstr>
  </property>
  <property fmtid="{D5CDD505-2E9C-101B-9397-08002B2CF9AE}" pid="4" name="MSIP_Label_690d47f2-2d0a-4515-b8de-e13c18f23c62_Method">
    <vt:lpwstr>Privileged</vt:lpwstr>
  </property>
  <property fmtid="{D5CDD505-2E9C-101B-9397-08002B2CF9AE}" pid="5" name="MSIP_Label_690d47f2-2d0a-4515-b8de-e13c18f23c62_Name">
    <vt:lpwstr>OFFICIAL</vt:lpwstr>
  </property>
  <property fmtid="{D5CDD505-2E9C-101B-9397-08002B2CF9AE}" pid="6" name="MSIP_Label_690d47f2-2d0a-4515-b8de-e13c18f23c62_SiteId">
    <vt:lpwstr>b46c1908-0334-4236-b978-585ee88e4199</vt:lpwstr>
  </property>
  <property fmtid="{D5CDD505-2E9C-101B-9397-08002B2CF9AE}" pid="7" name="MSIP_Label_690d47f2-2d0a-4515-b8de-e13c18f23c62_ActionId">
    <vt:lpwstr>25cc0046-df10-45bc-87ee-e9902a809f03</vt:lpwstr>
  </property>
  <property fmtid="{D5CDD505-2E9C-101B-9397-08002B2CF9AE}" pid="8" name="MSIP_Label_690d47f2-2d0a-4515-b8de-e13c18f23c62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ies>
</file>