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05" r:id="rId3"/>
    <p:sldId id="269" r:id="rId4"/>
    <p:sldId id="315" r:id="rId5"/>
    <p:sldId id="387" r:id="rId6"/>
    <p:sldId id="314" r:id="rId7"/>
    <p:sldId id="316" r:id="rId8"/>
    <p:sldId id="322" r:id="rId9"/>
    <p:sldId id="399" r:id="rId10"/>
    <p:sldId id="355" r:id="rId11"/>
    <p:sldId id="317" r:id="rId12"/>
    <p:sldId id="318" r:id="rId13"/>
    <p:sldId id="319" r:id="rId14"/>
    <p:sldId id="32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49" autoAdjust="0"/>
    <p:restoredTop sz="74788" autoAdjust="0"/>
  </p:normalViewPr>
  <p:slideViewPr>
    <p:cSldViewPr snapToGrid="0">
      <p:cViewPr varScale="1">
        <p:scale>
          <a:sx n="81" d="100"/>
          <a:sy n="81" d="100"/>
        </p:scale>
        <p:origin x="528" y="102"/>
      </p:cViewPr>
      <p:guideLst/>
    </p:cSldViewPr>
  </p:slideViewPr>
  <p:outlineViewPr>
    <p:cViewPr>
      <p:scale>
        <a:sx n="33" d="100"/>
        <a:sy n="33" d="100"/>
      </p:scale>
      <p:origin x="0" y="-57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C494D-7044-4E0A-80CA-5E6BF3B053A6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A983-85EB-42D9-8F70-51E9F1EB2EF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5880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7170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808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AA983-85EB-42D9-8F70-51E9F1EB2EFA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725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CBB40-EE09-442C-A2EE-2F11789D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B11676-814D-4CF7-8E08-DD99FEB4D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EB048-0DE4-4B48-82AC-2CF497D65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7A779-EF73-41AD-9B24-9A087A1B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1B6C6-A765-4382-AF19-4E872CF8C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12C63-CCCF-44E0-B4CC-6D988E5BB078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4399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56F0E-A770-4639-9606-F6B5704E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9EAF49-0BF2-4672-9988-446FEA428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3F12A-1BBC-4422-8225-A16AB5CA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5BE2A-6857-4AC6-8767-5BAF5ECC4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AC6A8-1969-4BEE-A3D4-10CAA374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7181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8E2BC0-080B-467E-8E6C-94068956D2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F962F4-FB3E-4A71-B7B8-D1B9BBD348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4BA21-1B61-4584-B71B-64B195226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FA0EE-53A4-4329-8073-056E5C934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D4878-9C20-4D3E-9BDF-935152CFB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702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8E1CE-693D-4B77-BA5C-DC061356C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59"/>
            <a:ext cx="12192000" cy="109114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D9DAA-97E0-4151-9F84-FA4AB62F9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45381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D7DD5-EA83-4EFF-BB39-2EA020742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13/09/2021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C8101-E83C-4CA1-A2C6-8D05A4777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CEC65-7D8B-4362-9F5D-482847A7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C52382-A7A8-4809-B608-997A882E76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9665746" y="1571297"/>
            <a:ext cx="3764928" cy="8953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E1402F-2F64-49EE-A133-4B59AF665A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421598" y="4011519"/>
            <a:ext cx="1770402" cy="287421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1CFE1FA-C95F-497C-9211-918407F81301}"/>
              </a:ext>
            </a:extLst>
          </p:cNvPr>
          <p:cNvSpPr/>
          <p:nvPr userDrawn="1"/>
        </p:nvSpPr>
        <p:spPr>
          <a:xfrm>
            <a:off x="5537200" y="-88900"/>
            <a:ext cx="98425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0785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9F1A6-DCD4-4736-8E75-5A69E6DD4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95B4D-B60F-4422-B50D-C95BF1527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ADE3-37FE-44A6-A5A1-64E20E596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857EC-7FC2-48EE-AF44-F459838EA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7DB7E9-BBBF-4CA9-A88D-202A26A5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7878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E91C-1340-485C-9054-080C8F06C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B5F3F-1163-465C-85A1-092D97763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021A1F-0828-4361-A899-2992049D5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67C49-33C3-43A4-B9A2-68E030919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5779D-5090-42DC-9C2C-A5406C33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7CA7AC-722D-4641-B4B4-CA88AC97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72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021EB-64A5-432F-B246-95CE24112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2B3F2-7000-43CB-89CF-89199C46D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F2F9F3-284B-4D01-B170-245897E20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C64A3E-1741-40A0-AF86-3DBEAC2856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DDC7ED-0161-4411-8935-FA3E324C8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2C4278-76AC-4762-A038-D0087CDC6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43F178-0BCB-427F-8DF5-D7DD9E36C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FC76B1-931F-44E6-9A91-FD137D0ED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759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0A67-5C64-4E71-9B19-69CF8CD60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521EAD-E198-4DF9-925F-F1E1E787F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81D5A-24EF-4BE1-9BEE-A696ED5A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45516-B212-4DA2-959D-6FD88EA30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5480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82317-163A-488A-A363-684239F3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38ABB-809C-4667-805C-53C01BD7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99E1A-482B-4937-ACAA-0D2B4CAF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0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6CF8-55A3-462F-BCC5-24BEDACA9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6E226-37FC-4369-B2CA-31389A5E1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A5B4A2-535F-4533-909B-B8D9B8F1E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2FE1D-27DB-47FB-9FCC-C44BF603C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E8E2C-0BF8-4448-A5FC-AD63DB41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BDFD7-B6FB-4191-852C-1AAE5DC12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4519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D3249-734C-435D-85FA-C4959D1B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33F6E9-46FD-4B24-9E37-73417F7683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B41CC2-72C9-4983-B70C-AD46B0D044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7C3705-739D-4719-9891-E6F70D5B1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0914F-CD80-4601-BA5F-5CE96E09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D560F-2B71-4903-A259-3D7F37687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273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0A1EF8-BFCD-4AE3-AEC7-7D4ED1F70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872A2-2C59-4A02-A159-10EF770FC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7815F-DE9C-4EF6-AAD0-647592380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E7659-A00D-4167-8F53-8B47CFF712E7}" type="datetimeFigureOut">
              <a:rPr lang="en-AU" smtClean="0"/>
              <a:t>12/09/2021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C5216-B440-4B43-95F0-C5D0E5860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E0C73-CEAC-465D-86E3-254A801B8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19F11C-8AA1-44A1-BCEC-748D9EACF40F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FDA833-6DF9-45E5-9E57-142945972EE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728462" y="0"/>
            <a:ext cx="585788" cy="18288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ctr"/>
            <a:r>
              <a:rPr lang="en-AU" sz="1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OFFICIAL</a:t>
            </a:r>
          </a:p>
        </p:txBody>
      </p:sp>
    </p:spTree>
    <p:extLst>
      <p:ext uri="{BB962C8B-B14F-4D97-AF65-F5344CB8AC3E}">
        <p14:creationId xmlns:p14="http://schemas.microsoft.com/office/powerpoint/2010/main" val="114741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video" Target="../media/media5.mp4"/><Relationship Id="rId7" Type="http://schemas.openxmlformats.org/officeDocument/2006/relationships/notesSlide" Target="../notesSlides/notesSlide3.xml"/><Relationship Id="rId2" Type="http://schemas.microsoft.com/office/2007/relationships/media" Target="../media/media5.mp4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6.m4a"/><Relationship Id="rId4" Type="http://schemas.microsoft.com/office/2007/relationships/media" Target="../media/media6.m4a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6E1C6C7-E67A-4887-81FD-B507B68541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693" y="-186172"/>
            <a:ext cx="3777905" cy="2945845"/>
          </a:xfrm>
          <a:prstGeom prst="rect">
            <a:avLst/>
          </a:prstGeom>
        </p:spPr>
      </p:pic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25A0F75E-4DB8-42E1-9014-77C8A0895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425676"/>
            <a:ext cx="2700853" cy="1828403"/>
          </a:xfrm>
          <a:prstGeom prst="rect">
            <a:avLst/>
          </a:prstGeom>
        </p:spPr>
      </p:pic>
      <p:pic>
        <p:nvPicPr>
          <p:cNvPr id="28" name="Picture 27" descr="Chart&#10;&#10;Description automatically generated with medium confidence">
            <a:extLst>
              <a:ext uri="{FF2B5EF4-FFF2-40B4-BE49-F238E27FC236}">
                <a16:creationId xmlns:a16="http://schemas.microsoft.com/office/drawing/2014/main" id="{C21B8C76-5A80-414D-B3D8-3C798DA7B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105" y="4254816"/>
            <a:ext cx="4349451" cy="2456789"/>
          </a:xfrm>
          <a:prstGeom prst="rect">
            <a:avLst/>
          </a:prstGeom>
        </p:spPr>
      </p:pic>
      <p:pic>
        <p:nvPicPr>
          <p:cNvPr id="26" name="Picture 25" descr="Diagram&#10;&#10;Description automatically generated with low confidence">
            <a:extLst>
              <a:ext uri="{FF2B5EF4-FFF2-40B4-BE49-F238E27FC236}">
                <a16:creationId xmlns:a16="http://schemas.microsoft.com/office/drawing/2014/main" id="{E41EED77-4E19-4B1E-866C-0CDB6DB7C9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" y="4125006"/>
            <a:ext cx="2209337" cy="2703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C7E3C3-7239-449D-AAC9-9B5929B4DA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304800"/>
            <a:ext cx="5715000" cy="3898559"/>
          </a:xfrm>
        </p:spPr>
        <p:txBody>
          <a:bodyPr>
            <a:normAutofit/>
          </a:bodyPr>
          <a:lstStyle/>
          <a:p>
            <a:r>
              <a:rPr lang="en-GB" sz="8800" b="0" dirty="0">
                <a:latin typeface="Impact" panose="020B0806030902050204" pitchFamily="34" charset="0"/>
              </a:rPr>
              <a:t>MANAGING EXTREME WILDFIRES</a:t>
            </a:r>
            <a:endParaRPr lang="en-AU" sz="8800" b="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48F69-5647-4E77-A90E-D8B770990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000" y="4543865"/>
            <a:ext cx="5598886" cy="1885964"/>
          </a:xfrm>
        </p:spPr>
        <p:txBody>
          <a:bodyPr/>
          <a:lstStyle/>
          <a:p>
            <a:r>
              <a:rPr lang="en-GB" b="0" dirty="0"/>
              <a:t>A virtual PDP Workshop for the 2021 AFAC Conference.</a:t>
            </a:r>
          </a:p>
          <a:p>
            <a:r>
              <a:rPr lang="en-GB" b="0" dirty="0"/>
              <a:t>Rick McRae, Jason Sharples</a:t>
            </a:r>
          </a:p>
          <a:p>
            <a:r>
              <a:rPr lang="en-GB" b="0" dirty="0"/>
              <a:t>UNSW Bushfire Research Group.</a:t>
            </a:r>
            <a:endParaRPr lang="en-AU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CFF92-B5CC-4022-A959-D0B33A912C83}"/>
              </a:ext>
            </a:extLst>
          </p:cNvPr>
          <p:cNvSpPr txBox="1"/>
          <p:nvPr/>
        </p:nvSpPr>
        <p:spPr>
          <a:xfrm>
            <a:off x="6698344" y="6424300"/>
            <a:ext cx="332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Data: NASA FIRMS</a:t>
            </a:r>
            <a:endParaRPr lang="en-AU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351238-E03B-4817-AC83-F62455C2D5A4}"/>
              </a:ext>
            </a:extLst>
          </p:cNvPr>
          <p:cNvSpPr/>
          <p:nvPr/>
        </p:nvSpPr>
        <p:spPr>
          <a:xfrm>
            <a:off x="1" y="2785402"/>
            <a:ext cx="6544598" cy="1344003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7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B3005B-C738-47CA-BADD-9DA3D6840DE0}"/>
              </a:ext>
            </a:extLst>
          </p:cNvPr>
          <p:cNvSpPr txBox="1"/>
          <p:nvPr/>
        </p:nvSpPr>
        <p:spPr>
          <a:xfrm>
            <a:off x="116114" y="2805966"/>
            <a:ext cx="6313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i="1" dirty="0" err="1">
                <a:solidFill>
                  <a:schemeClr val="bg1"/>
                </a:solidFill>
              </a:rPr>
              <a:t>BUFOgrams</a:t>
            </a:r>
            <a:r>
              <a:rPr lang="en-GB" sz="1600" i="1" dirty="0">
                <a:solidFill>
                  <a:schemeClr val="bg1"/>
                </a:solidFill>
              </a:rPr>
              <a:t> showing structure of extreme wildfires: red = BUFE; orange = one-pass fire runs; green = multi-day burn-outs; grey = edge effects. Black outlines are BUFEs. Each pixel is 2.5km on-a-side.</a:t>
            </a:r>
          </a:p>
          <a:p>
            <a:pPr algn="ctr"/>
            <a:r>
              <a:rPr lang="en-GB" sz="1600" i="1" dirty="0">
                <a:solidFill>
                  <a:schemeClr val="bg1"/>
                </a:solidFill>
              </a:rPr>
              <a:t>Top left: Black Saturday 2019; Top right = Plateau Complex (BC), 2017; Lower right = Mallacoota to Eden, BS; lower left = ACT, 2003.</a:t>
            </a:r>
            <a:endParaRPr lang="en-AU" sz="1600" i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9DC372-DABF-4C45-971D-F4BE90CD4508}"/>
              </a:ext>
            </a:extLst>
          </p:cNvPr>
          <p:cNvSpPr/>
          <p:nvPr/>
        </p:nvSpPr>
        <p:spPr>
          <a:xfrm>
            <a:off x="0" y="0"/>
            <a:ext cx="2747509" cy="276558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D9C675-B6E3-4199-847C-155E7D5AEFC5}"/>
              </a:ext>
            </a:extLst>
          </p:cNvPr>
          <p:cNvSpPr/>
          <p:nvPr/>
        </p:nvSpPr>
        <p:spPr>
          <a:xfrm>
            <a:off x="2794165" y="0"/>
            <a:ext cx="3750433" cy="2768993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E2DE72-D734-4A40-ACFE-3C42728FFA8A}"/>
              </a:ext>
            </a:extLst>
          </p:cNvPr>
          <p:cNvSpPr/>
          <p:nvPr/>
        </p:nvSpPr>
        <p:spPr>
          <a:xfrm>
            <a:off x="1" y="4129404"/>
            <a:ext cx="2232838" cy="2728595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BFEBB5-EDF8-4F42-B312-CE349CCFB9CA}"/>
              </a:ext>
            </a:extLst>
          </p:cNvPr>
          <p:cNvSpPr/>
          <p:nvPr/>
        </p:nvSpPr>
        <p:spPr>
          <a:xfrm>
            <a:off x="2255995" y="4129405"/>
            <a:ext cx="4288603" cy="2728594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CE2167-6AA5-4832-B938-34979A1D8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817"/>
    </mc:Choice>
    <mc:Fallback>
      <p:transition spd="slow" advTm="107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A0C9D-555D-40E7-A6C7-76C1041F5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94"/>
            <a:ext cx="12192000" cy="68238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75EC9-C01C-4A98-B639-ED4EDE2E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77035-FBA2-45DE-B290-560693EF4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6430" y="2567354"/>
            <a:ext cx="9448801" cy="3352800"/>
          </a:xfrm>
        </p:spPr>
        <p:txBody>
          <a:bodyPr>
            <a:normAutofit/>
          </a:bodyPr>
          <a:lstStyle/>
          <a:p>
            <a:r>
              <a:rPr lang="en-GB" sz="4400" dirty="0"/>
              <a:t>The new 2</a:t>
            </a:r>
            <a:r>
              <a:rPr lang="en-GB" sz="4400" baseline="30000" dirty="0"/>
              <a:t>nd</a:t>
            </a:r>
            <a:r>
              <a:rPr lang="en-GB" sz="4400" dirty="0"/>
              <a:t> Order VLS correctly shows that VLS can occur in unexpected places. This produces critical safety awareness for fire crews.</a:t>
            </a:r>
            <a:endParaRPr lang="en-AU" sz="4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08CD51-D008-4910-853E-5F0663F02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86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05"/>
    </mc:Choice>
    <mc:Fallback>
      <p:transition spd="slow" advTm="3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644D-3648-4033-9D14-8431ECE9E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Eruptive growth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5F35F-0C2D-4996-8B19-FCB6557E8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4351867" cy="1838541"/>
          </a:xfrm>
        </p:spPr>
        <p:txBody>
          <a:bodyPr>
            <a:normAutofit/>
          </a:bodyPr>
          <a:lstStyle/>
          <a:p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Elephant Hill</a:t>
            </a:r>
            <a:b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Fire 20170812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5A4E4C-AAB8-4158-B19B-F34B7E64D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250" y="775207"/>
            <a:ext cx="8712641" cy="6068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D732B9-F3A6-43BB-BA56-F71AD513925C}"/>
              </a:ext>
            </a:extLst>
          </p:cNvPr>
          <p:cNvSpPr txBox="1"/>
          <p:nvPr/>
        </p:nvSpPr>
        <p:spPr>
          <a:xfrm>
            <a:off x="0" y="5631212"/>
            <a:ext cx="3594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Multiple eruptive fire events carried hot fire up from the valley to the plateau, with spill-over on top. [McRae]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DD515F-9A19-4517-A07D-A50CA1DF6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07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417"/>
    </mc:Choice>
    <mc:Fallback>
      <p:transition spd="slow" advTm="14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A90D-B321-41C0-B851-ED82014AE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Dense spotting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691BD-42F8-41DC-8C59-FD170B969A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7601"/>
            <a:ext cx="4102362" cy="4165599"/>
          </a:xfrm>
        </p:spPr>
        <p:txBody>
          <a:bodyPr>
            <a:normAutofit/>
          </a:bodyPr>
          <a:lstStyle/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Wollemi Fire 20061122</a:t>
            </a:r>
          </a:p>
          <a:p>
            <a:pPr lvl="1"/>
            <a:r>
              <a:rPr lang="en-AU" sz="4000" dirty="0">
                <a:latin typeface="+mj-lt"/>
                <a:ea typeface="+mj-ea"/>
                <a:cs typeface="+mj-cs"/>
              </a:rPr>
              <a:t>Dense spotting due to VLS formed deep flaming and then a </a:t>
            </a:r>
            <a:r>
              <a:rPr lang="en-AU" sz="4000" dirty="0" err="1">
                <a:latin typeface="+mj-lt"/>
                <a:ea typeface="+mj-ea"/>
                <a:cs typeface="+mj-cs"/>
              </a:rPr>
              <a:t>pyroCb</a:t>
            </a:r>
            <a:r>
              <a:rPr lang="en-AU" sz="4000" dirty="0">
                <a:latin typeface="+mj-lt"/>
                <a:ea typeface="+mj-ea"/>
                <a:cs typeface="+mj-cs"/>
              </a:rPr>
              <a:t>. </a:t>
            </a:r>
            <a:endParaRPr lang="en-AU" sz="40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7A390-2946-4EBC-B511-055155A6F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2362" y="2452914"/>
            <a:ext cx="8089637" cy="4405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76DA4C-8D1E-4BB5-A56F-52CABA150A9B}"/>
              </a:ext>
            </a:extLst>
          </p:cNvPr>
          <p:cNvSpPr txBox="1"/>
          <p:nvPr/>
        </p:nvSpPr>
        <p:spPr>
          <a:xfrm>
            <a:off x="2815771" y="6433847"/>
            <a:ext cx="1582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[NSWRFS]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F19F64-ED47-4811-BCE2-5C27A65DD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6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89"/>
    </mc:Choice>
    <mc:Fallback>
      <p:transition spd="slow" advTm="2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0702952-8DEA-4E3C-AB6E-12CF4A5C3C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5573"/>
            <a:ext cx="12192000" cy="91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9C9A7-B507-4D80-89A0-891E404B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Interior Ignition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8CFB7-2B92-4953-AB6B-FF40612CE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Elephant Hill Fire 201708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85A980-9915-4F4E-8B60-A32885E88AEB}"/>
              </a:ext>
            </a:extLst>
          </p:cNvPr>
          <p:cNvSpPr txBox="1"/>
          <p:nvPr/>
        </p:nvSpPr>
        <p:spPr>
          <a:xfrm>
            <a:off x="195072" y="5181600"/>
            <a:ext cx="4156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Differential burning mosaic across the landscape contributing to a BUFE. Elephant Hill Fire, August 2017. </a:t>
            </a:r>
            <a:br>
              <a:rPr lang="en-GB" b="1" dirty="0">
                <a:solidFill>
                  <a:schemeClr val="bg1"/>
                </a:solidFill>
              </a:rPr>
            </a:br>
            <a:r>
              <a:rPr lang="en-GB" b="1" dirty="0">
                <a:solidFill>
                  <a:schemeClr val="bg1"/>
                </a:solidFill>
              </a:rPr>
              <a:t>Photo: McRae.</a:t>
            </a:r>
            <a:endParaRPr lang="en-AU" b="1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8AFB39-C881-4ABC-9859-58D604F5F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62"/>
    </mc:Choice>
    <mc:Fallback>
      <p:transition spd="slow" advTm="4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6503-9E16-4B8A-B1D3-D67F875E0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Inappropriate use of accelerant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5C151-A22C-4B7A-A023-61DF007E6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AU" sz="4000" b="0" kern="1200" dirty="0" err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Actinoform</a:t>
            </a:r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ignition: Elephant Hill Fire (BC) August 2017.</a:t>
            </a:r>
          </a:p>
        </p:txBody>
      </p:sp>
      <p:pic>
        <p:nvPicPr>
          <p:cNvPr id="5" name="Picture 4" descr="A picture containing sky, outdoor, mountain, clouds&#10;&#10;Description automatically generated">
            <a:extLst>
              <a:ext uri="{FF2B5EF4-FFF2-40B4-BE49-F238E27FC236}">
                <a16:creationId xmlns:a16="http://schemas.microsoft.com/office/drawing/2014/main" id="{92E89287-31F6-41FD-BFD6-03F33B1E6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44" y="1320799"/>
            <a:ext cx="7347655" cy="5510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FF181-5952-4A52-A31B-077F04F502B5}"/>
              </a:ext>
            </a:extLst>
          </p:cNvPr>
          <p:cNvSpPr txBox="1"/>
          <p:nvPr/>
        </p:nvSpPr>
        <p:spPr>
          <a:xfrm>
            <a:off x="1270000" y="5655733"/>
            <a:ext cx="342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Actinoform</a:t>
            </a:r>
            <a:r>
              <a:rPr lang="en-GB" dirty="0"/>
              <a:t> plume from a burn-out, Elephant Hill Fire, Clinton. [Paul </a:t>
            </a:r>
            <a:r>
              <a:rPr lang="en-GB" dirty="0" err="1"/>
              <a:t>Simakov-Ellims</a:t>
            </a:r>
            <a:r>
              <a:rPr lang="en-GB" dirty="0"/>
              <a:t>, ACTRFS]</a:t>
            </a:r>
            <a:endParaRPr lang="en-AU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ADE4B8-4ED0-47B7-923A-8AE1B86779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06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76"/>
    </mc:Choice>
    <mc:Fallback>
      <p:transition spd="slow" advTm="6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8FEEC-C8AF-463F-8FC3-A3DA1D61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47947-BDD4-401D-BF79-5B7CA9DEC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E0F4A-2CAB-47A4-B9F2-BB013B060C15}"/>
              </a:ext>
            </a:extLst>
          </p:cNvPr>
          <p:cNvSpPr txBox="1"/>
          <p:nvPr/>
        </p:nvSpPr>
        <p:spPr>
          <a:xfrm>
            <a:off x="628650" y="2115066"/>
            <a:ext cx="10572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400" dirty="0">
                <a:latin typeface="Impact" panose="020B0806030902050204" pitchFamily="34" charset="0"/>
              </a:rPr>
              <a:t>DEEP FLAMING</a:t>
            </a:r>
            <a:endParaRPr lang="en-AU" sz="14400" dirty="0">
              <a:latin typeface="Impact" panose="020B080603090205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117E211-A580-4BFD-8F42-233BDF931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6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6"/>
    </mc:Choice>
    <mc:Fallback>
      <p:transition spd="slow" advTm="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4B148-4B45-40C7-B8D3-6693955C0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Deep Flaming</a:t>
            </a:r>
            <a:endParaRPr lang="en-AU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A96AF-4403-4216-9F5B-817A30A68F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1"/>
            <a:ext cx="9788769" cy="5599722"/>
          </a:xfrm>
        </p:spPr>
        <p:txBody>
          <a:bodyPr>
            <a:normAutofit/>
          </a:bodyPr>
          <a:lstStyle/>
          <a:p>
            <a:pPr lvl="0"/>
            <a:r>
              <a:rPr lang="en-GB" sz="44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From case studies we know of 7 causes of deep flaming:</a:t>
            </a:r>
          </a:p>
          <a:p>
            <a:pPr lvl="1"/>
            <a:r>
              <a:rPr lang="en-GB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Strong wind</a:t>
            </a:r>
          </a:p>
          <a:p>
            <a:pPr lvl="1"/>
            <a:r>
              <a:rPr lang="en-GB" sz="4000" b="1" kern="120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Wind change</a:t>
            </a:r>
          </a:p>
          <a:p>
            <a:pPr lvl="1"/>
            <a:r>
              <a:rPr lang="en-GB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Eruptive fire growth</a:t>
            </a:r>
          </a:p>
          <a:p>
            <a:pPr lvl="1"/>
            <a:r>
              <a:rPr lang="en-GB" sz="4000" b="1" kern="120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VLS</a:t>
            </a:r>
          </a:p>
          <a:p>
            <a:pPr lvl="1"/>
            <a:r>
              <a:rPr lang="en-GB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Dense spotting</a:t>
            </a:r>
          </a:p>
          <a:p>
            <a:pPr lvl="1"/>
            <a:r>
              <a:rPr lang="en-GB" sz="40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Interior ignition</a:t>
            </a:r>
          </a:p>
          <a:p>
            <a:pPr lvl="1"/>
            <a:r>
              <a:rPr lang="en-GB" sz="4000" b="1" kern="1200" dirty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rPr>
              <a:t>Inappropriate use of accelerant</a:t>
            </a:r>
          </a:p>
          <a:p>
            <a:pPr marL="457200" lvl="1" indent="0">
              <a:buNone/>
            </a:pPr>
            <a:endParaRPr lang="en-AU" sz="40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08BE7E-F11D-4737-8C8C-A9D64C41A2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395"/>
    </mc:Choice>
    <mc:Fallback>
      <p:transition spd="slow" advTm="154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44FE-4797-423D-A9FC-13F7DBAE3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Strong wind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84CB7-4BA9-4254-A80B-3BC70541C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2"/>
            <a:ext cx="3298803" cy="2187150"/>
          </a:xfrm>
        </p:spPr>
        <p:txBody>
          <a:bodyPr>
            <a:normAutofit/>
          </a:bodyPr>
          <a:lstStyle/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Esperance fires 20171115</a:t>
            </a:r>
          </a:p>
          <a:p>
            <a:pPr lvl="1"/>
            <a:endParaRPr lang="en-AU" sz="4000" dirty="0">
              <a:latin typeface="+mj-lt"/>
              <a:ea typeface="+mj-ea"/>
              <a:cs typeface="+mj-cs"/>
            </a:endParaRPr>
          </a:p>
          <a:p>
            <a:pPr marL="457200" lvl="1" indent="0">
              <a:buNone/>
            </a:pPr>
            <a:endParaRPr lang="en-AU" sz="40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34977C3-76C2-442C-A95E-C22DED471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3" y="3553246"/>
            <a:ext cx="4351867" cy="3278294"/>
          </a:xfrm>
          <a:prstGeom prst="rect">
            <a:avLst/>
          </a:prstGeom>
        </p:spPr>
      </p:pic>
      <p:pic>
        <p:nvPicPr>
          <p:cNvPr id="9" name="Picture 8" descr="A picture containing text, mountain, outdoor, nature&#10;&#10;Description automatically generated">
            <a:extLst>
              <a:ext uri="{FF2B5EF4-FFF2-40B4-BE49-F238E27FC236}">
                <a16:creationId xmlns:a16="http://schemas.microsoft.com/office/drawing/2014/main" id="{FF3CF661-82AE-46F3-8D32-B6C8F791B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133" y="26458"/>
            <a:ext cx="4351867" cy="3278294"/>
          </a:xfrm>
          <a:prstGeom prst="rect">
            <a:avLst/>
          </a:prstGeom>
        </p:spPr>
      </p:pic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218A5B0-D123-4DB4-8865-0A8A28370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04" y="3553246"/>
            <a:ext cx="4351867" cy="3278294"/>
          </a:xfrm>
          <a:prstGeom prst="rect">
            <a:avLst/>
          </a:prstGeom>
        </p:spPr>
      </p:pic>
      <p:pic>
        <p:nvPicPr>
          <p:cNvPr id="13" name="Picture 12" descr="A picture containing text, outdoor, nature&#10;&#10;Description automatically generated">
            <a:extLst>
              <a:ext uri="{FF2B5EF4-FFF2-40B4-BE49-F238E27FC236}">
                <a16:creationId xmlns:a16="http://schemas.microsoft.com/office/drawing/2014/main" id="{EF580523-928B-45C1-BB17-C9316F6463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05" y="26458"/>
            <a:ext cx="4351866" cy="327829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82B38A-8106-4646-8A1C-D2B88B71CD03}"/>
              </a:ext>
            </a:extLst>
          </p:cNvPr>
          <p:cNvSpPr txBox="1"/>
          <p:nvPr/>
        </p:nvSpPr>
        <p:spPr>
          <a:xfrm>
            <a:off x="0" y="5611158"/>
            <a:ext cx="3298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H8 images for 0911 UTC: UL = real colour; UR = thermal IR; LL = 3.9µm NIR; LR = 2.2µm NIR.</a:t>
            </a:r>
          </a:p>
          <a:p>
            <a:r>
              <a:rPr lang="en-GB" dirty="0"/>
              <a:t>[SSEC RealEarth]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A834AD3-3A7E-425C-9611-E58553B479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37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57"/>
    </mc:Choice>
    <mc:Fallback>
      <p:transition spd="slow" advTm="10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94E5-F2F7-4B0E-A425-71A053FC7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EAB9D-DE94-466B-B5C0-09285E1DD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06_H8_B06">
            <a:hlinkClick r:id="" action="ppaction://media"/>
            <a:extLst>
              <a:ext uri="{FF2B5EF4-FFF2-40B4-BE49-F238E27FC236}">
                <a16:creationId xmlns:a16="http://schemas.microsoft.com/office/drawing/2014/main" id="{E55739E5-E4D4-4990-882E-8E660AE0EF5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7813" y="0"/>
            <a:ext cx="909637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207769-2634-4947-B1CD-10B90EAD1B8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040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93"/>
    </mc:Choice>
    <mc:Fallback>
      <p:transition spd="slow" advTm="39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55" objId="4"/>
        <p14:triggerEvt type="onClick" time="3955" objId="4"/>
        <p14:stopEvt time="13764" objId="4"/>
        <p14:playEvt time="15214" objId="4"/>
        <p14:triggerEvt type="onClick" time="15214" objId="4"/>
        <p14:stopEvt time="25028" objId="4"/>
        <p14:playEvt time="29998" objId="4"/>
        <p14:stopEvt time="39811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5DF9-C305-4870-ABDD-A0ECEE13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Wind change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FDAF3-C2D1-4689-909F-281D49D41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Pilliga Fire 20061130</a:t>
            </a:r>
          </a:p>
        </p:txBody>
      </p:sp>
      <p:pic>
        <p:nvPicPr>
          <p:cNvPr id="5" name="Picture 4" descr="A close up of a leaf&#10;&#10;Description automatically generated with low confidence">
            <a:extLst>
              <a:ext uri="{FF2B5EF4-FFF2-40B4-BE49-F238E27FC236}">
                <a16:creationId xmlns:a16="http://schemas.microsoft.com/office/drawing/2014/main" id="{23CA9A98-D744-426B-9395-9ADFE4348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51" y="-1"/>
            <a:ext cx="9015749" cy="56557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750EE5-E65B-421C-8531-3D7586C9F22A}"/>
              </a:ext>
            </a:extLst>
          </p:cNvPr>
          <p:cNvSpPr txBox="1"/>
          <p:nvPr/>
        </p:nvSpPr>
        <p:spPr>
          <a:xfrm>
            <a:off x="3176251" y="6462209"/>
            <a:ext cx="8505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 second wind change underway (SW – SE – E). A </a:t>
            </a:r>
            <a:r>
              <a:rPr lang="en-GB" dirty="0" err="1"/>
              <a:t>pyroCb</a:t>
            </a:r>
            <a:r>
              <a:rPr lang="en-GB" dirty="0"/>
              <a:t> resulted. [NSWRFS]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A2EC4-5E6B-4CC3-9D4C-0E0CBB036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40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586"/>
    </mc:Choice>
    <mc:Fallback>
      <p:transition spd="slow" advTm="77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8C7D4-EA42-41C2-AC70-B636835B3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sz="4400" b="0" kern="1200" dirty="0">
                <a:solidFill>
                  <a:srgbClr val="FF0000"/>
                </a:solidFill>
                <a:effectLst/>
                <a:latin typeface="+mj-lt"/>
                <a:ea typeface="+mj-ea"/>
                <a:cs typeface="+mj-cs"/>
              </a:rPr>
              <a:t>VLS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42F91-AC6E-4EF2-8882-800A28B7C0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AU" sz="4000" b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2003 fires 20030118</a:t>
            </a:r>
          </a:p>
          <a:p>
            <a:pPr lvl="1"/>
            <a:r>
              <a:rPr lang="en-AU" sz="4000" dirty="0">
                <a:latin typeface="+mj-lt"/>
                <a:ea typeface="+mj-ea"/>
                <a:cs typeface="+mj-cs"/>
              </a:rPr>
              <a:t>Video explaining VLS for fire crews.</a:t>
            </a:r>
            <a:endParaRPr lang="en-AU" sz="4000" b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85B96-FA8D-4309-B2B8-CA8F3CC0E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514" y="1817914"/>
            <a:ext cx="6095999" cy="342808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A57D3C3-2ABE-4BDE-A7D4-781D487DA1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1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71"/>
    </mc:Choice>
    <mc:Fallback>
      <p:transition spd="slow" advTm="70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field example (using </a:t>
            </a:r>
            <a:r>
              <a:rPr lang="en-AU" dirty="0" err="1"/>
              <a:t>linescans</a:t>
            </a:r>
            <a:r>
              <a:rPr lang="en-AU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074198"/>
            <a:ext cx="12555415" cy="5409729"/>
          </a:xfrm>
          <a:solidFill>
            <a:schemeClr val="bg1"/>
          </a:solidFill>
        </p:spPr>
        <p:txBody>
          <a:bodyPr/>
          <a:lstStyle/>
          <a:p>
            <a:endParaRPr lang="en-AU" dirty="0"/>
          </a:p>
        </p:txBody>
      </p:sp>
      <p:pic>
        <p:nvPicPr>
          <p:cNvPr id="8194" name="Picture 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690" y="865865"/>
            <a:ext cx="4191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837" y="865865"/>
            <a:ext cx="42100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108754" y="5427202"/>
            <a:ext cx="1095556" cy="704484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710904" y="4149610"/>
            <a:ext cx="2519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Wind direction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8678" y="1228724"/>
            <a:ext cx="3780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>
                <a:solidFill>
                  <a:schemeClr val="bg1"/>
                </a:solidFill>
              </a:rPr>
              <a:t>50 minutes later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343DB-FBE3-4D8C-9351-C942F917F526}"/>
              </a:ext>
            </a:extLst>
          </p:cNvPr>
          <p:cNvSpPr txBox="1"/>
          <p:nvPr/>
        </p:nvSpPr>
        <p:spPr>
          <a:xfrm>
            <a:off x="0" y="6495140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Working under the IAP, crew lit a burn-out which quickly entered a VLS generator with spectacular consequences. [NSWRFS]</a:t>
            </a:r>
            <a:endParaRPr lang="en-AU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9CE5CC1-8781-4C0A-9072-F55A72C704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8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745"/>
    </mc:Choice>
    <mc:Fallback>
      <p:transition spd="slow" advTm="94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F7C94-9C02-442F-8B3B-3F64B48C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29799-E843-4358-BE2C-252B7A048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5" y="1159934"/>
            <a:ext cx="5121229" cy="453813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  The Green Wattle Creek Fire in the southern Blue Mountains started on 27 November 20019 by dry lightning. It burnt along the </a:t>
            </a:r>
            <a:r>
              <a:rPr lang="en-GB" dirty="0" err="1"/>
              <a:t>Tonalli</a:t>
            </a:r>
            <a:r>
              <a:rPr lang="en-GB" dirty="0"/>
              <a:t> Tableland and spotted across the stored water in Lake </a:t>
            </a:r>
            <a:r>
              <a:rPr lang="en-GB" dirty="0" err="1"/>
              <a:t>Burragorang</a:t>
            </a:r>
            <a:r>
              <a:rPr lang="en-GB" dirty="0"/>
              <a:t> (Figure 3). At this point it ran upslope to a cliff-line. </a:t>
            </a:r>
          </a:p>
          <a:p>
            <a:r>
              <a:rPr lang="en-GB" dirty="0"/>
              <a:t>The subject of a science paper being written up describing the “Second-Order VLS Model”.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44F189-488D-471D-A754-FAD029AB10EB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02860" y="5581486"/>
            <a:ext cx="2965148" cy="1091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B5F62F-B716-4BA4-9A83-EB8AFCDADDA1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40" y="26459"/>
            <a:ext cx="5312312" cy="4791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3E409D-5F1F-4B43-9841-41A7955D3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82"/>
    </mc:Choice>
    <mc:Fallback>
      <p:transition spd="slow" advTm="7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105897</TotalTime>
  <Words>440</Words>
  <Application>Microsoft Office PowerPoint</Application>
  <PresentationFormat>Widescreen</PresentationFormat>
  <Paragraphs>50</Paragraphs>
  <Slides>14</Slides>
  <Notes>3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Impact</vt:lpstr>
      <vt:lpstr>Office Theme</vt:lpstr>
      <vt:lpstr>MANAGING EXTREME WILDFIRES</vt:lpstr>
      <vt:lpstr>PowerPoint Presentation</vt:lpstr>
      <vt:lpstr>Deep Flaming</vt:lpstr>
      <vt:lpstr>Strong wind</vt:lpstr>
      <vt:lpstr>PowerPoint Presentation</vt:lpstr>
      <vt:lpstr>Wind change</vt:lpstr>
      <vt:lpstr>VLS</vt:lpstr>
      <vt:lpstr>A field example (using linescans)</vt:lpstr>
      <vt:lpstr>PowerPoint Presentation</vt:lpstr>
      <vt:lpstr>PowerPoint Presentation</vt:lpstr>
      <vt:lpstr>Eruptive growth</vt:lpstr>
      <vt:lpstr>Dense spotting</vt:lpstr>
      <vt:lpstr>Interior Ignition</vt:lpstr>
      <vt:lpstr>Inappropriate use of accelerant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McRae, Rick</dc:creator>
  <cp:lastModifiedBy>mcrae2611@gmail.com</cp:lastModifiedBy>
  <cp:revision>188</cp:revision>
  <dcterms:created xsi:type="dcterms:W3CDTF">2021-03-14T05:21:07Z</dcterms:created>
  <dcterms:modified xsi:type="dcterms:W3CDTF">2021-09-14T12:03:40Z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90d47f2-2d0a-4515-b8de-e13c18f23c62_Enabled">
    <vt:lpwstr>true</vt:lpwstr>
  </property>
  <property fmtid="{D5CDD505-2E9C-101B-9397-08002B2CF9AE}" pid="3" name="MSIP_Label_690d47f2-2d0a-4515-b8de-e13c18f23c62_SetDate">
    <vt:lpwstr>2021-03-14T05:28:34Z</vt:lpwstr>
  </property>
  <property fmtid="{D5CDD505-2E9C-101B-9397-08002B2CF9AE}" pid="4" name="MSIP_Label_690d47f2-2d0a-4515-b8de-e13c18f23c62_Method">
    <vt:lpwstr>Privileged</vt:lpwstr>
  </property>
  <property fmtid="{D5CDD505-2E9C-101B-9397-08002B2CF9AE}" pid="5" name="MSIP_Label_690d47f2-2d0a-4515-b8de-e13c18f23c62_Name">
    <vt:lpwstr>OFFICIAL</vt:lpwstr>
  </property>
  <property fmtid="{D5CDD505-2E9C-101B-9397-08002B2CF9AE}" pid="6" name="MSIP_Label_690d47f2-2d0a-4515-b8de-e13c18f23c62_SiteId">
    <vt:lpwstr>b46c1908-0334-4236-b978-585ee88e4199</vt:lpwstr>
  </property>
  <property fmtid="{D5CDD505-2E9C-101B-9397-08002B2CF9AE}" pid="7" name="MSIP_Label_690d47f2-2d0a-4515-b8de-e13c18f23c62_ActionId">
    <vt:lpwstr>25cc0046-df10-45bc-87ee-e9902a809f03</vt:lpwstr>
  </property>
  <property fmtid="{D5CDD505-2E9C-101B-9397-08002B2CF9AE}" pid="8" name="MSIP_Label_690d47f2-2d0a-4515-b8de-e13c18f23c62_ContentBits">
    <vt:lpwstr>1</vt:lpwstr>
  </property>
  <property fmtid="{D5CDD505-2E9C-101B-9397-08002B2CF9AE}" pid="9" name="ClassificationContentMarkingHeaderLocations">
    <vt:lpwstr>Office Theme:8</vt:lpwstr>
  </property>
  <property fmtid="{D5CDD505-2E9C-101B-9397-08002B2CF9AE}" pid="10" name="ClassificationContentMarkingHeaderText">
    <vt:lpwstr>OFFICIAL</vt:lpwstr>
  </property>
</Properties>
</file>