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406" r:id="rId3"/>
    <p:sldId id="321" r:id="rId4"/>
    <p:sldId id="365" r:id="rId5"/>
    <p:sldId id="415" r:id="rId6"/>
    <p:sldId id="409" r:id="rId7"/>
    <p:sldId id="410" r:id="rId8"/>
    <p:sldId id="408" r:id="rId9"/>
    <p:sldId id="411" r:id="rId10"/>
    <p:sldId id="270" r:id="rId11"/>
    <p:sldId id="349" r:id="rId12"/>
    <p:sldId id="412" r:id="rId13"/>
    <p:sldId id="413" r:id="rId14"/>
    <p:sldId id="381" r:id="rId15"/>
    <p:sldId id="407" r:id="rId16"/>
    <p:sldId id="400" r:id="rId17"/>
    <p:sldId id="360" r:id="rId18"/>
    <p:sldId id="353" r:id="rId19"/>
    <p:sldId id="361" r:id="rId20"/>
    <p:sldId id="362" r:id="rId21"/>
    <p:sldId id="414" r:id="rId22"/>
    <p:sldId id="363" r:id="rId23"/>
    <p:sldId id="32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9" autoAdjust="0"/>
    <p:restoredTop sz="85939" autoAdjust="0"/>
  </p:normalViewPr>
  <p:slideViewPr>
    <p:cSldViewPr snapToGrid="0">
      <p:cViewPr>
        <p:scale>
          <a:sx n="50" d="100"/>
          <a:sy n="50" d="100"/>
        </p:scale>
        <p:origin x="1782" y="10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C494D-7044-4E0A-80CA-5E6BF3B053A6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AA983-85EB-42D9-8F70-51E9F1EB2E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588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205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182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776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BB40-EE09-442C-A2EE-2F11789DF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11676-814D-4CF7-8E08-DD99FEB4D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EB048-0DE4-4B48-82AC-2CF497D6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7A779-EF73-41AD-9B24-9A087A1B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B6C6-A765-4382-AF19-4E872CF8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A832BC-8528-4A6B-807C-60C5B1D42212}"/>
              </a:ext>
            </a:extLst>
          </p:cNvPr>
          <p:cNvSpPr/>
          <p:nvPr userDrawn="1"/>
        </p:nvSpPr>
        <p:spPr>
          <a:xfrm>
            <a:off x="5537200" y="-88900"/>
            <a:ext cx="9842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439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6F0E-A770-4639-9606-F6B5704E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EAF49-0BF2-4672-9988-446FEA428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3F12A-1BBC-4422-8225-A16AB5CA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BE2A-6857-4AC6-8767-5BAF5ECC4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AC6A8-1969-4BEE-A3D4-10CAA37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718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8E2BC0-080B-467E-8E6C-94068956D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962F4-FB3E-4A71-B7B8-D1B9BBD34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4BA21-1B61-4584-B71B-64B19522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FA0EE-53A4-4329-8073-056E5C93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4878-9C20-4D3E-9BDF-935152CF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702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8E1CE-693D-4B77-BA5C-DC061356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59"/>
            <a:ext cx="12192000" cy="10911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D9DAA-97E0-4151-9F84-FA4AB62F9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4538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D7DD5-EA83-4EFF-BB39-2EA02074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C8101-E83C-4CA1-A2C6-8D05A477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CEC65-7D8B-4362-9F5D-482847A7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C52382-A7A8-4809-B608-997A882E7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665746" y="1571297"/>
            <a:ext cx="3764928" cy="895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1402F-2F64-49EE-A133-4B59AF665A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421598" y="4011519"/>
            <a:ext cx="1770402" cy="28742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875B40-FE05-4200-BC50-95BCE9F87C24}"/>
              </a:ext>
            </a:extLst>
          </p:cNvPr>
          <p:cNvSpPr/>
          <p:nvPr userDrawn="1"/>
        </p:nvSpPr>
        <p:spPr>
          <a:xfrm>
            <a:off x="5537200" y="-88900"/>
            <a:ext cx="9842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785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F1A6-DCD4-4736-8E75-5A69E6DD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95B4D-B60F-4422-B50D-C95BF1527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ADE3-37FE-44A6-A5A1-64E20E59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57EC-7FC2-48EE-AF44-F459838E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DB7E9-BBBF-4CA9-A88D-202A26A5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787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E91C-1340-485C-9054-080C8F06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B5F3F-1163-465C-85A1-092D97763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21A1F-0828-4361-A899-2992049D5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67C49-33C3-43A4-B9A2-68E03091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5779D-5090-42DC-9C2C-A5406C33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CA7AC-722D-4641-B4B4-CA88AC97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275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21EB-64A5-432F-B246-95CE2411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2B3F2-7000-43CB-89CF-89199C46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2F9F3-284B-4D01-B170-245897E20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64A3E-1741-40A0-AF86-3DBEAC285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DC7ED-0161-4411-8935-FA3E324C8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C4278-76AC-4762-A038-D0087CDC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3F178-0BCB-427F-8DF5-D7DD9E36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FC76B1-931F-44E6-9A91-FD137D0E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75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0A67-5C64-4E71-9B19-69CF8CD6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21EAD-E198-4DF9-925F-F1E1E787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81D5A-24EF-4BE1-9BEE-A696ED5A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45516-B212-4DA2-959D-6FD88EA3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54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82317-163A-488A-A363-684239F3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38ABB-809C-4667-805C-53C01BD7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99E1A-482B-4937-ACAA-0D2B4CAF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5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6CF8-55A3-462F-BCC5-24BEDACA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E226-37FC-4369-B2CA-31389A5E1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5B4A2-535F-4533-909B-B8D9B8F1E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2FE1D-27DB-47FB-9FCC-C44BF603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E8E2C-0BF8-4448-A5FC-AD63DB41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BDFD7-B6FB-4191-852C-1AAE5DC1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451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3249-734C-435D-85FA-C4959D1B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3F6E9-46FD-4B24-9E37-73417F768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41CC2-72C9-4983-B70C-AD46B0D04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C3705-739D-4719-9891-E6F70D5B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0914F-CD80-4601-BA5F-5CE96E09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D560F-2B71-4903-A259-3D7F3768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27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A1EF8-BFCD-4AE3-AEC7-7D4ED1F7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72A2-2C59-4A02-A159-10EF770FC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815F-DE9C-4EF6-AAD0-647592380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C5216-B440-4B43-95F0-C5D0E5860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E0C73-CEAC-465D-86E3-254A801B8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DA833-6DF9-45E5-9E57-142945972EE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28462" y="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AU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14741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E3C3-7239-449D-AAC9-9B5929B4D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0" y="304800"/>
            <a:ext cx="5715000" cy="3898559"/>
          </a:xfrm>
        </p:spPr>
        <p:txBody>
          <a:bodyPr>
            <a:normAutofit/>
          </a:bodyPr>
          <a:lstStyle/>
          <a:p>
            <a:r>
              <a:rPr lang="en-GB" sz="8800" b="0" dirty="0">
                <a:latin typeface="Impact" panose="020B0806030902050204" pitchFamily="34" charset="0"/>
              </a:rPr>
              <a:t>MANAGING EXTREME WILDFIRES</a:t>
            </a:r>
            <a:endParaRPr lang="en-AU" sz="8800" b="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48F69-5647-4E77-A90E-D8B770990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0" y="4543865"/>
            <a:ext cx="5598886" cy="1885964"/>
          </a:xfrm>
        </p:spPr>
        <p:txBody>
          <a:bodyPr/>
          <a:lstStyle/>
          <a:p>
            <a:r>
              <a:rPr lang="en-GB" b="0" dirty="0"/>
              <a:t>A virtual PDP Workshop for the 2021 AFAC Conference.</a:t>
            </a:r>
          </a:p>
          <a:p>
            <a:r>
              <a:rPr lang="en-GB" b="0" dirty="0"/>
              <a:t>Rick McRae, Jason Sharples</a:t>
            </a:r>
          </a:p>
          <a:p>
            <a:r>
              <a:rPr lang="en-GB" b="0" dirty="0"/>
              <a:t>UNSW Bushfire Research Group.</a:t>
            </a:r>
            <a:endParaRPr lang="en-AU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CFF92-B5CC-4022-A959-D0B33A912C83}"/>
              </a:ext>
            </a:extLst>
          </p:cNvPr>
          <p:cNvSpPr txBox="1"/>
          <p:nvPr/>
        </p:nvSpPr>
        <p:spPr>
          <a:xfrm>
            <a:off x="6477000" y="6401002"/>
            <a:ext cx="33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Graphic: Nature.</a:t>
            </a:r>
            <a:endParaRPr lang="en-AU" dirty="0"/>
          </a:p>
        </p:txBody>
      </p:sp>
      <p:pic>
        <p:nvPicPr>
          <p:cNvPr id="7" name="Picture 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E06F15D-EC16-49D7-862E-633D0C94D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676"/>
            <a:ext cx="6300731" cy="535048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0285F1-152B-4D25-9E07-A4D6508E8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67"/>
    </mc:Choice>
    <mc:Fallback>
      <p:transition spd="slow" advTm="10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72767-8822-4485-B30F-6634CA97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Isentropic drawdown (ID)</a:t>
            </a:r>
            <a:endParaRPr lang="en-AU" b="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1FEC5-983A-4CD4-A586-0845069A1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Types of foehn wind</a:t>
            </a:r>
          </a:p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Role of ID </a:t>
            </a:r>
          </a:p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Tathra Fire 20180323</a:t>
            </a:r>
          </a:p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Northern blocks during 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88655-C744-4CD9-A608-90962CB93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308" y="1896895"/>
            <a:ext cx="7971691" cy="4961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0F929B-8650-46F2-8FDF-9D0810EA28A1}"/>
              </a:ext>
            </a:extLst>
          </p:cNvPr>
          <p:cNvSpPr txBox="1"/>
          <p:nvPr/>
        </p:nvSpPr>
        <p:spPr>
          <a:xfrm>
            <a:off x="2604052" y="6361043"/>
            <a:ext cx="161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[NSWRFS]</a:t>
            </a:r>
            <a:endParaRPr lang="en-AU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CD7B2FC-B62E-41C7-9BB7-3B190DC07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6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22"/>
    </mc:Choice>
    <mc:Fallback>
      <p:transition spd="slow" advTm="73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A0C9D-555D-40E7-A6C7-76C1041F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94"/>
            <a:ext cx="12192000" cy="682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5EC9-C01C-4A98-B639-ED4EDE2E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7035-FBA2-45DE-B290-560693EF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602523"/>
            <a:ext cx="9448801" cy="3317631"/>
          </a:xfrm>
        </p:spPr>
        <p:txBody>
          <a:bodyPr>
            <a:normAutofit/>
          </a:bodyPr>
          <a:lstStyle/>
          <a:p>
            <a:r>
              <a:rPr lang="en-GB" sz="4400" dirty="0"/>
              <a:t>Foehn winds, and especially isentropic drawdown, can drive BUFE development on a large scale.</a:t>
            </a:r>
            <a:endParaRPr lang="en-AU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3D7F26F-57AA-41BB-A27C-96E08B738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0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7"/>
    </mc:Choice>
    <mc:Fallback>
      <p:transition spd="slow" advTm="10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F848EBB-DBDA-45E0-9114-D8A1FBBED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54" y="-30691"/>
            <a:ext cx="7845746" cy="6888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58162C-A66C-430B-B4F8-3744838B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Foehn Trend 1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87BAE-FC32-406E-8BB1-B6FB54F3B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9908"/>
            <a:ext cx="4351867" cy="4538132"/>
          </a:xfrm>
        </p:spPr>
        <p:txBody>
          <a:bodyPr>
            <a:normAutofit/>
          </a:bodyPr>
          <a:lstStyle/>
          <a:p>
            <a:r>
              <a:rPr lang="en-GB" sz="4000" dirty="0"/>
              <a:t>The median LCL height for both foehn BUFEs and foehn events (3km) is double that for all days(1.5km).</a:t>
            </a:r>
            <a:endParaRPr lang="en-AU" sz="4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EA82F4-74E9-4B15-9FDA-57D7450C5B9F}"/>
              </a:ext>
            </a:extLst>
          </p:cNvPr>
          <p:cNvCxnSpPr>
            <a:cxnSpLocks/>
          </p:cNvCxnSpPr>
          <p:nvPr/>
        </p:nvCxnSpPr>
        <p:spPr>
          <a:xfrm flipH="1" flipV="1">
            <a:off x="9872345" y="3296977"/>
            <a:ext cx="1026942" cy="43609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43FD3C-E861-4ACC-AAAF-0F9959EB96F3}"/>
              </a:ext>
            </a:extLst>
          </p:cNvPr>
          <p:cNvCxnSpPr>
            <a:cxnSpLocks/>
          </p:cNvCxnSpPr>
          <p:nvPr/>
        </p:nvCxnSpPr>
        <p:spPr>
          <a:xfrm flipV="1">
            <a:off x="7287064" y="3233226"/>
            <a:ext cx="759656" cy="60491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B79A322-1EEA-49F6-A94C-0329FEA4C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6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01"/>
    </mc:Choice>
    <mc:Fallback>
      <p:transition spd="slow" advTm="51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0793-6308-4711-B7B0-BAD32769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Foehn Trend 2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94D0F-48B8-49D8-A417-7D7BAE48B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is a tendency for foehn BUFEs and, to a lesser extent, foehn winds to occur under stronger CAPs.</a:t>
            </a:r>
            <a:endParaRPr lang="en-AU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4C2C659-03BE-435C-8BFD-12B271FA1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012" y="26459"/>
            <a:ext cx="7727988" cy="683154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C33AAE-3A46-4101-A629-6AD9370CD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3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75"/>
    </mc:Choice>
    <mc:Fallback>
      <p:transition spd="slow" advTm="39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DED3F3-C0C2-414C-BA80-7DF6F488F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122" y="-17885"/>
            <a:ext cx="7787878" cy="4540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97FF35-5D0A-4A4C-BF7E-1B6854E1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Haines Indices?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74F66-3D67-46C3-A409-DAB271340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0"/>
            <a:ext cx="4351867" cy="574039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underway shows that, during BS:</a:t>
            </a:r>
          </a:p>
          <a:p>
            <a:pPr lvl="1"/>
            <a:r>
              <a:rPr lang="en-GB" dirty="0"/>
              <a:t> 5% of CH values were correctly based on data from </a:t>
            </a:r>
            <a:r>
              <a:rPr lang="en-GB" dirty="0">
                <a:highlight>
                  <a:srgbClr val="00FFFF"/>
                </a:highlight>
              </a:rPr>
              <a:t>below</a:t>
            </a:r>
            <a:r>
              <a:rPr lang="en-GB" dirty="0"/>
              <a:t> the LCL.</a:t>
            </a:r>
          </a:p>
          <a:p>
            <a:pPr lvl="1"/>
            <a:r>
              <a:rPr lang="en-GB" dirty="0"/>
              <a:t>60% of CH values were based on data from </a:t>
            </a:r>
            <a:r>
              <a:rPr lang="en-GB" dirty="0">
                <a:highlight>
                  <a:srgbClr val="FFFF00"/>
                </a:highlight>
              </a:rPr>
              <a:t>above</a:t>
            </a:r>
            <a:r>
              <a:rPr lang="en-GB" dirty="0"/>
              <a:t> the LCL.</a:t>
            </a:r>
          </a:p>
          <a:p>
            <a:pPr lvl="1"/>
            <a:r>
              <a:rPr lang="en-GB" dirty="0"/>
              <a:t>35% of CH values were based on data from </a:t>
            </a:r>
            <a:r>
              <a:rPr lang="en-GB" dirty="0">
                <a:highlight>
                  <a:srgbClr val="00FF00"/>
                </a:highlight>
              </a:rPr>
              <a:t>either side</a:t>
            </a:r>
            <a:r>
              <a:rPr lang="en-GB" dirty="0"/>
              <a:t> of the LCL.</a:t>
            </a:r>
          </a:p>
          <a:p>
            <a:r>
              <a:rPr lang="en-GB" dirty="0"/>
              <a:t>CH can either indicate FDR or instability, not both.</a:t>
            </a:r>
          </a:p>
          <a:p>
            <a:r>
              <a:rPr lang="en-GB" dirty="0"/>
              <a:t>BUT both can indicate a BUFE potential.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987C51-71AE-45E4-9AA8-7E43E40D068A}"/>
              </a:ext>
            </a:extLst>
          </p:cNvPr>
          <p:cNvSpPr txBox="1"/>
          <p:nvPr/>
        </p:nvSpPr>
        <p:spPr>
          <a:xfrm>
            <a:off x="4577364" y="4803112"/>
            <a:ext cx="3953687" cy="2027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Note: The LCL values used here are estimated from surface T and DP, as might be done in the field on a bad fire day.  On the right are values for measured change points in the T trace.</a:t>
            </a:r>
          </a:p>
          <a:p>
            <a:r>
              <a:rPr lang="en-GB" dirty="0"/>
              <a:t>Data: University of Wisconsin, Analysis: McRae</a:t>
            </a:r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2DD99D-2B50-4A5B-97DB-D8DA0D20A632}"/>
              </a:ext>
            </a:extLst>
          </p:cNvPr>
          <p:cNvSpPr/>
          <p:nvPr/>
        </p:nvSpPr>
        <p:spPr>
          <a:xfrm>
            <a:off x="7197040" y="706122"/>
            <a:ext cx="2288604" cy="2177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53D74D-EDC2-48C2-ABC7-0E702F325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052" y="4466710"/>
            <a:ext cx="3660948" cy="24027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93A540-97D6-416C-979B-17DD6A9E7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2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47"/>
    </mc:Choice>
    <mc:Fallback>
      <p:transition spd="slow" advTm="234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DF6D2-188C-40E0-94F6-9F07F3AD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Caveat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17CCF-5AD3-4B91-93F3-DCD9400B7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6985" y="1609970"/>
            <a:ext cx="5451230" cy="4450861"/>
          </a:xfrm>
        </p:spPr>
        <p:txBody>
          <a:bodyPr>
            <a:normAutofit/>
          </a:bodyPr>
          <a:lstStyle/>
          <a:p>
            <a:r>
              <a:rPr lang="en-GB" sz="3600" dirty="0"/>
              <a:t>Technically, Mid-level C-Haines should only be  used on a fire day when the RH is less than 12%!</a:t>
            </a:r>
          </a:p>
          <a:p>
            <a:r>
              <a:rPr lang="en-GB" sz="3600" dirty="0"/>
              <a:t>However on bad fire days it “works” for RH up to 25% if there is a DPD in place near the LCL.</a:t>
            </a:r>
            <a:endParaRPr lang="en-AU" sz="3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C89C2E-C81D-4EB1-9799-AAAC69F6F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0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35"/>
    </mc:Choice>
    <mc:Fallback>
      <p:transition spd="slow" advTm="28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DB22E-5138-459A-99DE-8F9D4524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C-Haines Trend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F2901-0E7D-4FAB-B027-09CB792B5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17601"/>
            <a:ext cx="4747845" cy="5713940"/>
          </a:xfrm>
        </p:spPr>
        <p:txBody>
          <a:bodyPr>
            <a:normAutofit/>
          </a:bodyPr>
          <a:lstStyle/>
          <a:p>
            <a:r>
              <a:rPr lang="en-GB" sz="4800" dirty="0"/>
              <a:t>A DPD of 32°C is exceeded by:</a:t>
            </a:r>
          </a:p>
          <a:p>
            <a:pPr lvl="1"/>
            <a:r>
              <a:rPr lang="en-GB" sz="4400" dirty="0"/>
              <a:t>25% of all days</a:t>
            </a:r>
          </a:p>
          <a:p>
            <a:pPr lvl="1"/>
            <a:r>
              <a:rPr lang="en-GB" sz="4400" dirty="0"/>
              <a:t>50% of BUFEs</a:t>
            </a:r>
          </a:p>
          <a:p>
            <a:pPr lvl="1"/>
            <a:r>
              <a:rPr lang="en-GB" sz="4400" dirty="0"/>
              <a:t>75% of </a:t>
            </a:r>
            <a:r>
              <a:rPr lang="en-GB" sz="4400" dirty="0" err="1"/>
              <a:t>pyroCbs</a:t>
            </a:r>
            <a:endParaRPr lang="en-GB" sz="4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346A20-802B-4256-8383-CEC854DE7F77}"/>
              </a:ext>
            </a:extLst>
          </p:cNvPr>
          <p:cNvSpPr/>
          <p:nvPr/>
        </p:nvSpPr>
        <p:spPr>
          <a:xfrm>
            <a:off x="9570523" y="2153873"/>
            <a:ext cx="254000" cy="2413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095BAF-0EF0-49EB-9C7D-14CEA29D0938}"/>
              </a:ext>
            </a:extLst>
          </p:cNvPr>
          <p:cNvSpPr/>
          <p:nvPr/>
        </p:nvSpPr>
        <p:spPr>
          <a:xfrm>
            <a:off x="9844063" y="473554"/>
            <a:ext cx="254000" cy="2413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A2CB09-BFAB-4E3C-89A2-8750E3A75B44}"/>
              </a:ext>
            </a:extLst>
          </p:cNvPr>
          <p:cNvSpPr/>
          <p:nvPr/>
        </p:nvSpPr>
        <p:spPr>
          <a:xfrm>
            <a:off x="8210453" y="5535083"/>
            <a:ext cx="254000" cy="2413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8761CD-F4C4-4682-8F02-43F847EA7EA2}"/>
              </a:ext>
            </a:extLst>
          </p:cNvPr>
          <p:cNvSpPr/>
          <p:nvPr/>
        </p:nvSpPr>
        <p:spPr>
          <a:xfrm>
            <a:off x="9453879" y="3836451"/>
            <a:ext cx="254000" cy="2413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5DF5ABD5-5BF5-46A6-A052-517EB75CD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971" y="26458"/>
            <a:ext cx="7676030" cy="68315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0FB1DD-4E5A-41D4-98F4-223F7D76B840}"/>
              </a:ext>
            </a:extLst>
          </p:cNvPr>
          <p:cNvSpPr/>
          <p:nvPr/>
        </p:nvSpPr>
        <p:spPr>
          <a:xfrm>
            <a:off x="5114611" y="3667648"/>
            <a:ext cx="894303" cy="552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5E4681-C9E8-475D-B943-96B0DF52A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7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08"/>
    </mc:Choice>
    <mc:Fallback>
      <p:transition spd="slow" advTm="4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A0C9D-555D-40E7-A6C7-76C1041F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94"/>
            <a:ext cx="12192000" cy="682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5EC9-C01C-4A98-B639-ED4EDE2E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7035-FBA2-45DE-B290-560693EF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567354"/>
            <a:ext cx="9448801" cy="3352800"/>
          </a:xfrm>
        </p:spPr>
        <p:txBody>
          <a:bodyPr>
            <a:normAutofit/>
          </a:bodyPr>
          <a:lstStyle/>
          <a:p>
            <a:r>
              <a:rPr lang="en-GB" sz="4400" dirty="0"/>
              <a:t>The role of the convective cap must be understood.</a:t>
            </a:r>
            <a:endParaRPr lang="en-AU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5C583A-9F9D-4A33-90A8-8524E690B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7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9"/>
    </mc:Choice>
    <mc:Fallback>
      <p:transition spd="slow" advTm="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A0C9D-555D-40E7-A6C7-76C1041F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94"/>
            <a:ext cx="12192000" cy="682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5EC9-C01C-4A98-B639-ED4EDE2E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7035-FBA2-45DE-B290-560693EF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567354"/>
            <a:ext cx="9448801" cy="3352800"/>
          </a:xfrm>
        </p:spPr>
        <p:txBody>
          <a:bodyPr>
            <a:normAutofit/>
          </a:bodyPr>
          <a:lstStyle/>
          <a:p>
            <a:r>
              <a:rPr lang="en-GB" sz="4400" dirty="0"/>
              <a:t>High country plumes can bounce back off a convective cap and drive unexpected fire runs.</a:t>
            </a:r>
          </a:p>
          <a:p>
            <a:r>
              <a:rPr lang="en-GB" sz="4400" dirty="0"/>
              <a:t>Brian Potter: The Drumskin Effect.</a:t>
            </a:r>
            <a:endParaRPr lang="en-AU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F9BC52-8F70-47A5-B9CF-A9191CEC6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85"/>
    </mc:Choice>
    <mc:Fallback>
      <p:transition spd="slow" advTm="3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A0C9D-555D-40E7-A6C7-76C1041F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94"/>
            <a:ext cx="12192000" cy="682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5EC9-C01C-4A98-B639-ED4EDE2E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7035-FBA2-45DE-B290-560693EF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567354"/>
            <a:ext cx="9448801" cy="3352800"/>
          </a:xfrm>
        </p:spPr>
        <p:txBody>
          <a:bodyPr>
            <a:normAutofit/>
          </a:bodyPr>
          <a:lstStyle/>
          <a:p>
            <a:r>
              <a:rPr lang="en-GB" sz="4400" dirty="0"/>
              <a:t>The role of dew point depression near the LCL must be understood.</a:t>
            </a:r>
            <a:endParaRPr lang="en-AU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ADD629-9806-478F-A858-D653E1528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7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82"/>
    </mc:Choice>
    <mc:Fallback>
      <p:transition spd="slow" advTm="12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0442F-120E-4BE9-8D86-BC08DEB37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D03DC-2F8C-4B6D-A95B-5871C808E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AAF4B6-7FE6-42B1-8ADD-F6736B42FECB}"/>
              </a:ext>
            </a:extLst>
          </p:cNvPr>
          <p:cNvSpPr txBox="1"/>
          <p:nvPr/>
        </p:nvSpPr>
        <p:spPr>
          <a:xfrm>
            <a:off x="1504950" y="2089666"/>
            <a:ext cx="9429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400" dirty="0">
                <a:latin typeface="Impact" panose="020B0806030902050204" pitchFamily="34" charset="0"/>
              </a:rPr>
              <a:t>INSTABILITY</a:t>
            </a:r>
            <a:endParaRPr lang="en-AU" sz="14400" dirty="0">
              <a:latin typeface="Impact" panose="020B080603090205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BC062F-0CFB-4BA2-AF51-2A7C8B50F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2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8"/>
    </mc:Choice>
    <mc:Fallback>
      <p:transition spd="slow" advTm="1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A0C9D-555D-40E7-A6C7-76C1041F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94"/>
            <a:ext cx="12192000" cy="682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5EC9-C01C-4A98-B639-ED4EDE2E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7035-FBA2-45DE-B290-560693EF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567354"/>
            <a:ext cx="9448801" cy="3352800"/>
          </a:xfrm>
        </p:spPr>
        <p:txBody>
          <a:bodyPr>
            <a:normAutofit/>
          </a:bodyPr>
          <a:lstStyle/>
          <a:p>
            <a:r>
              <a:rPr lang="en-GB" sz="4400" dirty="0"/>
              <a:t>The role of the LCL must be understood.</a:t>
            </a:r>
            <a:endParaRPr lang="en-AU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E7C82A-889B-4CD1-A5B9-5D47F45FF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5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0"/>
    </mc:Choice>
    <mc:Fallback>
      <p:transition spd="slow" advTm="9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A0C9D-555D-40E7-A6C7-76C1041F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94"/>
            <a:ext cx="12192000" cy="682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5EC9-C01C-4A98-B639-ED4EDE2E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7035-FBA2-45DE-B290-560693EF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567354"/>
            <a:ext cx="9448801" cy="3352800"/>
          </a:xfrm>
        </p:spPr>
        <p:txBody>
          <a:bodyPr>
            <a:normAutofit/>
          </a:bodyPr>
          <a:lstStyle/>
          <a:p>
            <a:r>
              <a:rPr lang="en-GB" sz="4400" dirty="0"/>
              <a:t>Caution is required if using C-Haines as an index for instability.</a:t>
            </a:r>
            <a:endParaRPr lang="en-AU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F924A1-CDC7-4479-B41A-BFDCC366E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2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4"/>
    </mc:Choice>
    <mc:Fallback>
      <p:transition spd="slow" advTm="7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A0C9D-555D-40E7-A6C7-76C1041F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94"/>
            <a:ext cx="12192000" cy="682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5EC9-C01C-4A98-B639-ED4EDE2E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7035-FBA2-45DE-B290-560693EF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567354"/>
            <a:ext cx="9448801" cy="3352800"/>
          </a:xfrm>
        </p:spPr>
        <p:txBody>
          <a:bodyPr>
            <a:normAutofit/>
          </a:bodyPr>
          <a:lstStyle/>
          <a:p>
            <a:r>
              <a:rPr lang="en-GB" sz="4400" dirty="0"/>
              <a:t>An old learning worth repeating: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The instability of the atmosphere above the LCL must be understood.</a:t>
            </a:r>
            <a:endParaRPr lang="en-AU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C39347-8951-4382-9830-045CB634D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8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6"/>
    </mc:Choice>
    <mc:Fallback>
      <p:transition spd="slow" advTm="1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1C51-9C20-49FF-8951-F1FD77DF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Undular</a:t>
            </a:r>
            <a:r>
              <a:rPr lang="en-GB" baseline="0" dirty="0"/>
              <a:t> Bores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C8184-B0A4-4270-BC55-5301E29A4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17601"/>
            <a:ext cx="3158836" cy="4538132"/>
          </a:xfrm>
        </p:spPr>
        <p:txBody>
          <a:bodyPr/>
          <a:lstStyle/>
          <a:p>
            <a:r>
              <a:rPr lang="en-GB" dirty="0"/>
              <a:t>These synoptic-scale outflows from storm systems act to reduce the convective cap and can help trigger a BUFE, </a:t>
            </a:r>
            <a:r>
              <a:rPr lang="en-GB" dirty="0" err="1"/>
              <a:t>Cb</a:t>
            </a:r>
            <a:r>
              <a:rPr lang="en-GB" dirty="0"/>
              <a:t>, or </a:t>
            </a:r>
            <a:r>
              <a:rPr lang="en-GB" dirty="0" err="1"/>
              <a:t>pyroCb</a:t>
            </a:r>
            <a:r>
              <a:rPr lang="en-GB" dirty="0"/>
              <a:t>.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A2B13-490B-4A2C-A6CC-279EF6FF8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086" y="1117600"/>
            <a:ext cx="8924914" cy="5740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934E2A-010E-47F1-8647-C25B368214B7}"/>
              </a:ext>
            </a:extLst>
          </p:cNvPr>
          <p:cNvSpPr txBox="1"/>
          <p:nvPr/>
        </p:nvSpPr>
        <p:spPr>
          <a:xfrm>
            <a:off x="0" y="5631212"/>
            <a:ext cx="326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Undular bores from storms cells, 11 Dec 2016. [H8 imagery, US Naval Research Laboratory, Monterey]</a:t>
            </a:r>
            <a:endParaRPr lang="en-AU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E651C1-3BA4-405D-A608-E904B82A1081}"/>
              </a:ext>
            </a:extLst>
          </p:cNvPr>
          <p:cNvCxnSpPr>
            <a:cxnSpLocks/>
          </p:cNvCxnSpPr>
          <p:nvPr/>
        </p:nvCxnSpPr>
        <p:spPr>
          <a:xfrm>
            <a:off x="9354863" y="4079901"/>
            <a:ext cx="678872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DF7DE1-E526-4FFF-A8E2-C1C96B464D05}"/>
              </a:ext>
            </a:extLst>
          </p:cNvPr>
          <p:cNvCxnSpPr>
            <a:cxnSpLocks/>
          </p:cNvCxnSpPr>
          <p:nvPr/>
        </p:nvCxnSpPr>
        <p:spPr>
          <a:xfrm flipV="1">
            <a:off x="8858992" y="2631602"/>
            <a:ext cx="495871" cy="27785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811A4A-5E7A-4A8B-A23B-CC940C255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6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78"/>
    </mc:Choice>
    <mc:Fallback>
      <p:transition spd="slow" advTm="115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7D86-C37F-487A-831A-273566CC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Instability/DPD/Cap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27149-787C-4CEA-A626-477C1672C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Weather balloon (radiosonde) flights provide data on the vertical profile of the atmosphere up to the UTLS.  </a:t>
            </a:r>
            <a:endParaRPr lang="en-AU" sz="44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C7FF44-E61C-4B7B-A92D-6082A06EE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67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44"/>
    </mc:Choice>
    <mc:Fallback>
      <p:transition spd="slow" advTm="3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6CD26-48E3-4AA0-9CE8-57C4EB34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171E8-DA29-4724-859C-E6B25CD27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Key aspect for BUFE development:</a:t>
            </a:r>
          </a:p>
          <a:p>
            <a:pPr lvl="1"/>
            <a:r>
              <a:rPr lang="en-AU" sz="3200" dirty="0"/>
              <a:t>Purple = Convective cap</a:t>
            </a:r>
          </a:p>
          <a:p>
            <a:pPr lvl="1"/>
            <a:r>
              <a:rPr lang="en-AU" sz="3200" dirty="0"/>
              <a:t>Orange = dew point depression near the cap</a:t>
            </a:r>
          </a:p>
          <a:p>
            <a:pPr lvl="1"/>
            <a:r>
              <a:rPr lang="en-AU" sz="3200" dirty="0"/>
              <a:t>Blue = LCL = cloud base height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E014B2B-1A5D-4373-8EEA-684A6CA6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13" y="26459"/>
            <a:ext cx="8572499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2B9A3B-939D-4134-8B69-1ADDC58D8E06}"/>
              </a:ext>
            </a:extLst>
          </p:cNvPr>
          <p:cNvCxnSpPr>
            <a:cxnSpLocks/>
          </p:cNvCxnSpPr>
          <p:nvPr/>
        </p:nvCxnSpPr>
        <p:spPr>
          <a:xfrm>
            <a:off x="9635885" y="4815833"/>
            <a:ext cx="0" cy="1327059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FF66A1-93B4-40E4-91C7-64D594F783F6}"/>
              </a:ext>
            </a:extLst>
          </p:cNvPr>
          <p:cNvCxnSpPr>
            <a:cxnSpLocks/>
          </p:cNvCxnSpPr>
          <p:nvPr/>
        </p:nvCxnSpPr>
        <p:spPr>
          <a:xfrm>
            <a:off x="9330558" y="4036123"/>
            <a:ext cx="411317" cy="0"/>
          </a:xfrm>
          <a:prstGeom prst="straightConnector1">
            <a:avLst/>
          </a:prstGeom>
          <a:ln w="635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013906-607B-4304-9D66-3C94D36A323D}"/>
              </a:ext>
            </a:extLst>
          </p:cNvPr>
          <p:cNvCxnSpPr>
            <a:cxnSpLocks/>
          </p:cNvCxnSpPr>
          <p:nvPr/>
        </p:nvCxnSpPr>
        <p:spPr>
          <a:xfrm>
            <a:off x="7608275" y="4431323"/>
            <a:ext cx="1927942" cy="0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108D67-E556-4D9C-9F9C-FB5901C33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5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027"/>
    </mc:Choice>
    <mc:Fallback>
      <p:transition spd="slow" advTm="197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029E8BD-03E1-408B-9CC4-8909813DD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087" y="1"/>
            <a:ext cx="763996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58162C-A66C-430B-B4F8-3744838B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Percentile plots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87BAE-FC32-406E-8BB1-B6FB54F3B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17601"/>
            <a:ext cx="4290648" cy="4538132"/>
          </a:xfrm>
        </p:spPr>
        <p:txBody>
          <a:bodyPr>
            <a:normAutofit/>
          </a:bodyPr>
          <a:lstStyle/>
          <a:p>
            <a:endParaRPr lang="en-AU" sz="4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7A9E8C-AB45-491A-B6F8-5AB3D23B41F0}"/>
              </a:ext>
            </a:extLst>
          </p:cNvPr>
          <p:cNvCxnSpPr>
            <a:cxnSpLocks/>
          </p:cNvCxnSpPr>
          <p:nvPr/>
        </p:nvCxnSpPr>
        <p:spPr>
          <a:xfrm>
            <a:off x="8292593" y="2555859"/>
            <a:ext cx="900332" cy="66240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AD30B6-5EDF-4E12-B32D-74D1E35D6BCD}"/>
              </a:ext>
            </a:extLst>
          </p:cNvPr>
          <p:cNvCxnSpPr>
            <a:cxnSpLocks/>
          </p:cNvCxnSpPr>
          <p:nvPr/>
        </p:nvCxnSpPr>
        <p:spPr>
          <a:xfrm flipV="1">
            <a:off x="8501013" y="1377634"/>
            <a:ext cx="691912" cy="73720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1667AD-B1F0-4CF5-9CD8-7057648CB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1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519"/>
    </mc:Choice>
    <mc:Fallback>
      <p:transition spd="slow" advTm="134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5D1E1294-8802-4D04-9A6E-7F13E027D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087" y="1"/>
            <a:ext cx="763996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58162C-A66C-430B-B4F8-3744838B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BUFE Trend 1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87BAE-FC32-406E-8BB1-B6FB54F3B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17601"/>
            <a:ext cx="4290648" cy="4538132"/>
          </a:xfrm>
        </p:spPr>
        <p:txBody>
          <a:bodyPr>
            <a:normAutofit/>
          </a:bodyPr>
          <a:lstStyle/>
          <a:p>
            <a:r>
              <a:rPr lang="en-GB" sz="4000" dirty="0"/>
              <a:t>50% of BUFEs occur at or above the 90%ile for all days </a:t>
            </a:r>
            <a:br>
              <a:rPr lang="en-GB" sz="4000" dirty="0"/>
            </a:br>
            <a:r>
              <a:rPr lang="en-GB" sz="4000" dirty="0"/>
              <a:t>(3km, equivalent to 20% RH).</a:t>
            </a:r>
            <a:endParaRPr lang="en-AU" sz="4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7A9E8C-AB45-491A-B6F8-5AB3D23B41F0}"/>
              </a:ext>
            </a:extLst>
          </p:cNvPr>
          <p:cNvCxnSpPr>
            <a:cxnSpLocks/>
          </p:cNvCxnSpPr>
          <p:nvPr/>
        </p:nvCxnSpPr>
        <p:spPr>
          <a:xfrm>
            <a:off x="8292593" y="2555859"/>
            <a:ext cx="900332" cy="66240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AD30B6-5EDF-4E12-B32D-74D1E35D6BCD}"/>
              </a:ext>
            </a:extLst>
          </p:cNvPr>
          <p:cNvCxnSpPr>
            <a:cxnSpLocks/>
          </p:cNvCxnSpPr>
          <p:nvPr/>
        </p:nvCxnSpPr>
        <p:spPr>
          <a:xfrm flipV="1">
            <a:off x="8501013" y="1377634"/>
            <a:ext cx="691912" cy="73720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26B812F-6A5A-4017-9FF0-2BDC73ECB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4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18"/>
    </mc:Choice>
    <mc:Fallback>
      <p:transition spd="slow" advTm="6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729EE2A0-8936-43DB-ADB5-8D9013A0D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61" y="-1"/>
            <a:ext cx="7727139" cy="6831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58162C-A66C-430B-B4F8-3744838B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BUFE Trend 2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87BAE-FC32-406E-8BB1-B6FB54F3B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The 10%ile for BUFEs, 1.5km (equivalent to  40% RH), is the 50%ile for all days.</a:t>
            </a:r>
            <a:endParaRPr lang="en-AU" sz="4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44EBD9-E888-4754-8AC6-F4ADAADF5ED2}"/>
              </a:ext>
            </a:extLst>
          </p:cNvPr>
          <p:cNvCxnSpPr>
            <a:cxnSpLocks/>
          </p:cNvCxnSpPr>
          <p:nvPr/>
        </p:nvCxnSpPr>
        <p:spPr>
          <a:xfrm flipH="1" flipV="1">
            <a:off x="7894007" y="5655733"/>
            <a:ext cx="909969" cy="15526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76EFE8-DBCA-4215-9BBB-D955DE22B4B0}"/>
              </a:ext>
            </a:extLst>
          </p:cNvPr>
          <p:cNvCxnSpPr>
            <a:cxnSpLocks/>
          </p:cNvCxnSpPr>
          <p:nvPr/>
        </p:nvCxnSpPr>
        <p:spPr>
          <a:xfrm>
            <a:off x="6914272" y="2487637"/>
            <a:ext cx="773723" cy="68931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E1B24D-F1B1-42DA-AB97-3C25A4260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5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66"/>
    </mc:Choice>
    <mc:Fallback>
      <p:transition spd="slow" advTm="44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9A09F347-CAEA-426E-ACD0-AA45B12DB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622" y="26459"/>
            <a:ext cx="7768378" cy="6831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58162C-A66C-430B-B4F8-3744838B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PyroCb</a:t>
            </a:r>
            <a:r>
              <a:rPr lang="en-GB" dirty="0"/>
              <a:t> Trend 1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87BAE-FC32-406E-8BB1-B6FB54F3B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4000" dirty="0" err="1"/>
              <a:t>PyroCbs</a:t>
            </a:r>
            <a:r>
              <a:rPr lang="en-GB" sz="4000" dirty="0"/>
              <a:t> occur at or above the 90%ile for all days (3km or 20% RH).</a:t>
            </a:r>
          </a:p>
          <a:p>
            <a:r>
              <a:rPr lang="en-GB" sz="4000" dirty="0" err="1"/>
              <a:t>PyroCbs</a:t>
            </a:r>
            <a:r>
              <a:rPr lang="en-GB" sz="4000" dirty="0"/>
              <a:t> mostly occur with low RH and high cloud base.</a:t>
            </a:r>
            <a:endParaRPr lang="en-AU" sz="4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2BDE23-D0C9-4C83-BBCF-8C3A584F2C25}"/>
              </a:ext>
            </a:extLst>
          </p:cNvPr>
          <p:cNvCxnSpPr>
            <a:cxnSpLocks/>
          </p:cNvCxnSpPr>
          <p:nvPr/>
        </p:nvCxnSpPr>
        <p:spPr>
          <a:xfrm flipH="1">
            <a:off x="9481625" y="5280075"/>
            <a:ext cx="731522" cy="54863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83B139-42A6-44D4-AC5A-15AFA20FE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6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47"/>
    </mc:Choice>
    <mc:Fallback>
      <p:transition spd="slow" advTm="48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A253E373-FA60-4242-BB65-9C89AABEB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67" y="-44678"/>
            <a:ext cx="7840133" cy="6862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58162C-A66C-430B-B4F8-3744838BA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PyroCb</a:t>
            </a:r>
            <a:r>
              <a:rPr lang="en-GB" dirty="0"/>
              <a:t> Trend 2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87BAE-FC32-406E-8BB1-B6FB54F3B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9908"/>
            <a:ext cx="4351867" cy="4538132"/>
          </a:xfrm>
        </p:spPr>
        <p:txBody>
          <a:bodyPr>
            <a:normAutofit/>
          </a:bodyPr>
          <a:lstStyle/>
          <a:p>
            <a:r>
              <a:rPr lang="en-GB" sz="4000" dirty="0"/>
              <a:t>All </a:t>
            </a:r>
            <a:r>
              <a:rPr lang="en-GB" sz="4000" dirty="0" err="1"/>
              <a:t>pyroCbs</a:t>
            </a:r>
            <a:r>
              <a:rPr lang="en-GB" sz="4000" dirty="0"/>
              <a:t> occur below the 40%ile CAP. </a:t>
            </a:r>
          </a:p>
          <a:p>
            <a:r>
              <a:rPr lang="en-GB" sz="4000" dirty="0"/>
              <a:t>There is little difference for BUFEs.</a:t>
            </a:r>
            <a:endParaRPr lang="en-AU" sz="4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EA82F4-74E9-4B15-9FDA-57D7450C5B9F}"/>
              </a:ext>
            </a:extLst>
          </p:cNvPr>
          <p:cNvCxnSpPr>
            <a:cxnSpLocks/>
          </p:cNvCxnSpPr>
          <p:nvPr/>
        </p:nvCxnSpPr>
        <p:spPr>
          <a:xfrm flipH="1" flipV="1">
            <a:off x="8046720" y="3826413"/>
            <a:ext cx="1026942" cy="43609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43FD3C-E861-4ACC-AAAF-0F9959EB96F3}"/>
              </a:ext>
            </a:extLst>
          </p:cNvPr>
          <p:cNvCxnSpPr>
            <a:cxnSpLocks/>
          </p:cNvCxnSpPr>
          <p:nvPr/>
        </p:nvCxnSpPr>
        <p:spPr>
          <a:xfrm flipV="1">
            <a:off x="6907238" y="717453"/>
            <a:ext cx="759656" cy="60491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A576FA-EE22-4A8D-BB12-E2D8FD3BD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5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37"/>
    </mc:Choice>
    <mc:Fallback>
      <p:transition spd="slow" advTm="6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111510</TotalTime>
  <Words>615</Words>
  <Application>Microsoft Office PowerPoint</Application>
  <PresentationFormat>Widescreen</PresentationFormat>
  <Paragraphs>64</Paragraphs>
  <Slides>23</Slides>
  <Notes>3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Impact</vt:lpstr>
      <vt:lpstr>Office Theme</vt:lpstr>
      <vt:lpstr>MANAGING EXTREME WILDFIRES</vt:lpstr>
      <vt:lpstr>PowerPoint Presentation</vt:lpstr>
      <vt:lpstr>Instability/DPD/Cap</vt:lpstr>
      <vt:lpstr>PowerPoint Presentation</vt:lpstr>
      <vt:lpstr>Percentile plots</vt:lpstr>
      <vt:lpstr>BUFE Trend 1</vt:lpstr>
      <vt:lpstr>BUFE Trend 2</vt:lpstr>
      <vt:lpstr>PyroCb Trend 1</vt:lpstr>
      <vt:lpstr>PyroCb Trend 2</vt:lpstr>
      <vt:lpstr>Isentropic drawdown (ID)</vt:lpstr>
      <vt:lpstr>PowerPoint Presentation</vt:lpstr>
      <vt:lpstr>Foehn Trend 1</vt:lpstr>
      <vt:lpstr>Foehn Trend 2</vt:lpstr>
      <vt:lpstr>Haines Indices?</vt:lpstr>
      <vt:lpstr>Caveat</vt:lpstr>
      <vt:lpstr>C-Haines Trend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Undular Bores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McRae, Rick</dc:creator>
  <cp:lastModifiedBy>mcrae2611@gmail.com</cp:lastModifiedBy>
  <cp:revision>202</cp:revision>
  <dcterms:created xsi:type="dcterms:W3CDTF">2021-03-14T05:21:07Z</dcterms:created>
  <dcterms:modified xsi:type="dcterms:W3CDTF">2021-09-14T11:43:35Z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0d47f2-2d0a-4515-b8de-e13c18f23c62_Enabled">
    <vt:lpwstr>true</vt:lpwstr>
  </property>
  <property fmtid="{D5CDD505-2E9C-101B-9397-08002B2CF9AE}" pid="3" name="MSIP_Label_690d47f2-2d0a-4515-b8de-e13c18f23c62_SetDate">
    <vt:lpwstr>2021-03-14T05:28:34Z</vt:lpwstr>
  </property>
  <property fmtid="{D5CDD505-2E9C-101B-9397-08002B2CF9AE}" pid="4" name="MSIP_Label_690d47f2-2d0a-4515-b8de-e13c18f23c62_Method">
    <vt:lpwstr>Privileged</vt:lpwstr>
  </property>
  <property fmtid="{D5CDD505-2E9C-101B-9397-08002B2CF9AE}" pid="5" name="MSIP_Label_690d47f2-2d0a-4515-b8de-e13c18f23c62_Name">
    <vt:lpwstr>OFFICIAL</vt:lpwstr>
  </property>
  <property fmtid="{D5CDD505-2E9C-101B-9397-08002B2CF9AE}" pid="6" name="MSIP_Label_690d47f2-2d0a-4515-b8de-e13c18f23c62_SiteId">
    <vt:lpwstr>b46c1908-0334-4236-b978-585ee88e4199</vt:lpwstr>
  </property>
  <property fmtid="{D5CDD505-2E9C-101B-9397-08002B2CF9AE}" pid="7" name="MSIP_Label_690d47f2-2d0a-4515-b8de-e13c18f23c62_ActionId">
    <vt:lpwstr>25cc0046-df10-45bc-87ee-e9902a809f03</vt:lpwstr>
  </property>
  <property fmtid="{D5CDD505-2E9C-101B-9397-08002B2CF9AE}" pid="8" name="MSIP_Label_690d47f2-2d0a-4515-b8de-e13c18f23c62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</Properties>
</file>