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08" r:id="rId3"/>
    <p:sldId id="274" r:id="rId4"/>
    <p:sldId id="263" r:id="rId5"/>
    <p:sldId id="409" r:id="rId6"/>
    <p:sldId id="410" r:id="rId7"/>
    <p:sldId id="3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9" autoAdjust="0"/>
    <p:restoredTop sz="74788" autoAdjust="0"/>
  </p:normalViewPr>
  <p:slideViewPr>
    <p:cSldViewPr snapToGrid="0">
      <p:cViewPr varScale="1">
        <p:scale>
          <a:sx n="81" d="100"/>
          <a:sy n="81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-57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C494D-7044-4E0A-80CA-5E6BF3B053A6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AA983-85EB-42D9-8F70-51E9F1EB2E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88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AA983-85EB-42D9-8F70-51E9F1EB2EF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48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AA983-85EB-42D9-8F70-51E9F1EB2EF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47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BB40-EE09-442C-A2EE-2F11789DF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11676-814D-4CF7-8E08-DD99FEB4D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EB048-0DE4-4B48-82AC-2CF497D6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A779-EF73-41AD-9B24-9A087A1B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1B6C6-A765-4382-AF19-4E872CF8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5A34A-74B3-4927-A1C6-3357BF92CAA8}"/>
              </a:ext>
            </a:extLst>
          </p:cNvPr>
          <p:cNvSpPr/>
          <p:nvPr userDrawn="1"/>
        </p:nvSpPr>
        <p:spPr>
          <a:xfrm>
            <a:off x="5537200" y="-88900"/>
            <a:ext cx="9842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39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6F0E-A770-4639-9606-F6B5704E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EAF49-0BF2-4672-9988-446FEA428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3F12A-1BBC-4422-8225-A16AB5CA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BE2A-6857-4AC6-8767-5BAF5ECC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C6A8-1969-4BEE-A3D4-10CAA374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18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E2BC0-080B-467E-8E6C-94068956D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962F4-FB3E-4A71-B7B8-D1B9BBD34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BA21-1B61-4584-B71B-64B195226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FA0EE-53A4-4329-8073-056E5C93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4878-9C20-4D3E-9BDF-935152CF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02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8E1CE-693D-4B77-BA5C-DC061356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59"/>
            <a:ext cx="12192000" cy="109114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D9DAA-97E0-4151-9F84-FA4AB62F9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4351867" cy="45381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D7DD5-EA83-4EFF-BB39-2EA02074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C8101-E83C-4CA1-A2C6-8D05A477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EC65-7D8B-4362-9F5D-482847A7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52382-A7A8-4809-B608-997A882E7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9665746" y="1571297"/>
            <a:ext cx="3764928" cy="895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E1402F-2F64-49EE-A133-4B59AF665A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421598" y="4011519"/>
            <a:ext cx="1770402" cy="28742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ECE0FE-AE50-4C52-A9C0-021C5D963DFB}"/>
              </a:ext>
            </a:extLst>
          </p:cNvPr>
          <p:cNvSpPr/>
          <p:nvPr userDrawn="1"/>
        </p:nvSpPr>
        <p:spPr>
          <a:xfrm>
            <a:off x="5537200" y="-88900"/>
            <a:ext cx="9842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85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F1A6-DCD4-4736-8E75-5A69E6DD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5B4D-B60F-4422-B50D-C95BF152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FADE3-37FE-44A6-A5A1-64E20E59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857EC-7FC2-48EE-AF44-F459838E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DB7E9-BBBF-4CA9-A88D-202A26A5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787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E91C-1340-485C-9054-080C8F06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5F3F-1163-465C-85A1-092D97763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21A1F-0828-4361-A899-2992049D5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7C49-33C3-43A4-B9A2-68E03091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5779D-5090-42DC-9C2C-A5406C33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A7AC-722D-4641-B4B4-CA88AC97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7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21EB-64A5-432F-B246-95CE2411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2B3F2-7000-43CB-89CF-89199C46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2F9F3-284B-4D01-B170-245897E20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64A3E-1741-40A0-AF86-3DBEAC285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DC7ED-0161-4411-8935-FA3E324C8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C4278-76AC-4762-A038-D0087CD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3F178-0BCB-427F-8DF5-D7DD9E3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C76B1-931F-44E6-9A91-FD137D0E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7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0A67-5C64-4E71-9B19-69CF8CD6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21EAD-E198-4DF9-925F-F1E1E787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81D5A-24EF-4BE1-9BEE-A696ED5A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45516-B212-4DA2-959D-6FD88EA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48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82317-163A-488A-A363-684239F3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38ABB-809C-4667-805C-53C01BD7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99E1A-482B-4937-ACAA-0D2B4CAF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5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6CF8-55A3-462F-BCC5-24BEDAC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6E226-37FC-4369-B2CA-31389A5E1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5B4A2-535F-4533-909B-B8D9B8F1E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FE1D-27DB-47FB-9FCC-C44BF603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8E2C-0BF8-4448-A5FC-AD63DB41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DFD7-B6FB-4191-852C-1AAE5DC1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51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D3249-734C-435D-85FA-C4959D1B5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3F6E9-46FD-4B24-9E37-73417F768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41CC2-72C9-4983-B70C-AD46B0D04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C3705-739D-4719-9891-E6F70D5B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0914F-CD80-4601-BA5F-5CE96E09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D560F-2B71-4903-A259-3D7F3768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027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0A1EF8-BFCD-4AE3-AEC7-7D4ED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872A2-2C59-4A02-A159-10EF770F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7815F-DE9C-4EF6-AAD0-647592380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7659-A00D-4167-8F53-8B47CFF712E7}" type="datetimeFigureOut">
              <a:rPr lang="en-AU" smtClean="0"/>
              <a:t>12/09/2021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C5216-B440-4B43-95F0-C5D0E586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0C73-CEAC-465D-86E3-254A801B8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F11C-8AA1-44A1-BCEC-748D9EACF40F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DA833-6DF9-45E5-9E57-142945972E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28462" y="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AU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4741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E3C3-7239-449D-AAC9-9B5929B4D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0" y="304800"/>
            <a:ext cx="5715000" cy="3898559"/>
          </a:xfrm>
        </p:spPr>
        <p:txBody>
          <a:bodyPr>
            <a:normAutofit/>
          </a:bodyPr>
          <a:lstStyle/>
          <a:p>
            <a:r>
              <a:rPr lang="en-GB" sz="8800" b="0" dirty="0">
                <a:latin typeface="Impact" panose="020B0806030902050204" pitchFamily="34" charset="0"/>
              </a:rPr>
              <a:t>MANAGING EXTREME WILDFIRES</a:t>
            </a:r>
            <a:endParaRPr lang="en-AU" sz="8800" b="0" dirty="0">
              <a:latin typeface="Impact" panose="020B080603090205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48F69-5647-4E77-A90E-D8B770990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0" y="4543865"/>
            <a:ext cx="5598886" cy="1885964"/>
          </a:xfrm>
        </p:spPr>
        <p:txBody>
          <a:bodyPr/>
          <a:lstStyle/>
          <a:p>
            <a:r>
              <a:rPr lang="en-GB" b="0" dirty="0"/>
              <a:t>A virtual PDP Workshop for the 2021 AFAC Conference.</a:t>
            </a:r>
          </a:p>
          <a:p>
            <a:r>
              <a:rPr lang="en-GB" b="0" dirty="0"/>
              <a:t>Rick McRae, Jason Sharples</a:t>
            </a:r>
          </a:p>
          <a:p>
            <a:r>
              <a:rPr lang="en-GB" b="0" dirty="0"/>
              <a:t>UNSW Bushfire Research Group.</a:t>
            </a:r>
            <a:endParaRPr lang="en-AU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CFF92-B5CC-4022-A959-D0B33A912C83}"/>
              </a:ext>
            </a:extLst>
          </p:cNvPr>
          <p:cNvSpPr txBox="1"/>
          <p:nvPr/>
        </p:nvSpPr>
        <p:spPr>
          <a:xfrm>
            <a:off x="6476999" y="6401002"/>
            <a:ext cx="559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 July 2010, W Russia. Image: Dan Lindsey &amp; EUMETSAT </a:t>
            </a:r>
            <a:endParaRPr lang="en-A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AB8E2DB-1452-434D-8551-3DF1B2C6B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27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BC200C8-F0E3-4498-B952-EB1C5720CD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26"/>
    </mc:Choice>
    <mc:Fallback>
      <p:transition spd="slow" advTm="2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5DB-40C8-4DE8-AFF9-0888CC4E6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225E-34C3-4F4B-AB12-0D651413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07FA9-0CA3-48F2-A4FE-1DE1F8F6AF1D}"/>
              </a:ext>
            </a:extLst>
          </p:cNvPr>
          <p:cNvSpPr txBox="1"/>
          <p:nvPr/>
        </p:nvSpPr>
        <p:spPr>
          <a:xfrm>
            <a:off x="-107950" y="1740062"/>
            <a:ext cx="119253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latin typeface="Impact" panose="020B0806030902050204" pitchFamily="34" charset="0"/>
              </a:rPr>
              <a:t>PYROCBs</a:t>
            </a:r>
            <a:endParaRPr lang="en-AU" sz="20800" dirty="0">
              <a:latin typeface="Impact" panose="020B0806030902050204" pitchFamily="34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757BCA7-AD95-4BD7-B231-48A63D6D10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9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1"/>
    </mc:Choice>
    <mc:Fallback>
      <p:transition spd="slow" advTm="4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5DAA-4D7C-428B-92F5-855A8072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4400" b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PyroCbs</a:t>
            </a:r>
            <a:endParaRPr lang="en-A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E42B6-71BD-4D37-9A77-1F6ADE07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0"/>
            <a:ext cx="8346831" cy="4871217"/>
          </a:xfrm>
        </p:spPr>
        <p:txBody>
          <a:bodyPr>
            <a:normAutofit lnSpcReduction="10000"/>
          </a:bodyPr>
          <a:lstStyle/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Extreme upwards manifestations of violent </a:t>
            </a:r>
            <a:r>
              <a:rPr lang="en-AU" sz="4400" b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pyroconvection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above a BUFE.</a:t>
            </a:r>
          </a:p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Hazards: Lightning ignitions downwind; cancellation of aerial fire-fighting.</a:t>
            </a:r>
          </a:p>
          <a:p>
            <a:pPr lvl="0"/>
            <a:r>
              <a:rPr lang="en-AU" sz="4400" dirty="0">
                <a:latin typeface="+mj-lt"/>
                <a:ea typeface="+mj-ea"/>
                <a:cs typeface="+mj-cs"/>
              </a:rPr>
              <a:t>Global monitoring for climate change &amp; atmospheric dynamics.</a:t>
            </a:r>
            <a:endParaRPr lang="en-AU" sz="4400" b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ADC56A0-8E08-4735-B449-ABF08911E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79"/>
    </mc:Choice>
    <mc:Fallback>
      <p:transition spd="slow" advTm="4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285C-F269-41EF-8000-975CC435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4400" b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PyroCbs</a:t>
            </a:r>
            <a:endParaRPr lang="en-A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0BAD-BA9E-41A2-9219-2AA28C37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91540"/>
            <a:ext cx="4090736" cy="594000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Massive escalation of national trends: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= E Aust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= WA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= E Vic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= Black Summer (includes ANYSO)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dirty="0">
                <a:latin typeface="+mj-lt"/>
                <a:ea typeface="+mj-ea"/>
                <a:cs typeface="+mj-cs"/>
              </a:rPr>
              <a:t>e</a:t>
            </a:r>
            <a:r>
              <a:rPr lang="en-AU" sz="4400" dirty="0">
                <a:latin typeface="+mj-lt"/>
                <a:ea typeface="+mj-ea"/>
                <a:cs typeface="+mj-cs"/>
              </a:rPr>
              <a:t> = 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</a:t>
            </a:r>
            <a:b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AU" sz="4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</a:t>
            </a:r>
            <a:r>
              <a:rPr lang="en-AU" sz="4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= WA.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580C1-E47B-408D-ADB3-B08D04082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780" y="0"/>
            <a:ext cx="8237220" cy="596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92D14-C680-4569-8F59-5CAE8CCBA942}"/>
              </a:ext>
            </a:extLst>
          </p:cNvPr>
          <p:cNvSpPr txBox="1"/>
          <p:nvPr/>
        </p:nvSpPr>
        <p:spPr>
          <a:xfrm>
            <a:off x="4848121" y="6195371"/>
            <a:ext cx="533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Data: </a:t>
            </a:r>
            <a:r>
              <a:rPr lang="en-GB" dirty="0" err="1"/>
              <a:t>PyroCb</a:t>
            </a:r>
            <a:r>
              <a:rPr lang="en-GB" dirty="0"/>
              <a:t> Group (esp. Fromm, Servranckx, McRae), </a:t>
            </a:r>
          </a:p>
          <a:p>
            <a:r>
              <a:rPr lang="en-GB" dirty="0"/>
              <a:t>Analysis : McRae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94EDE-9D95-46CA-9AA5-7071EFF8056C}"/>
              </a:ext>
            </a:extLst>
          </p:cNvPr>
          <p:cNvSpPr txBox="1"/>
          <p:nvPr/>
        </p:nvSpPr>
        <p:spPr>
          <a:xfrm>
            <a:off x="9802485" y="2713221"/>
            <a:ext cx="41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</a:t>
            </a:r>
            <a:endParaRPr lang="en-A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7FA71-BB8F-4FFF-8A33-83C403FE76B3}"/>
              </a:ext>
            </a:extLst>
          </p:cNvPr>
          <p:cNvSpPr txBox="1"/>
          <p:nvPr/>
        </p:nvSpPr>
        <p:spPr>
          <a:xfrm>
            <a:off x="9803774" y="2394898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</a:t>
            </a:r>
            <a:endParaRPr lang="en-A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E3AF9-5726-40EC-A76C-DFA88C15B32E}"/>
              </a:ext>
            </a:extLst>
          </p:cNvPr>
          <p:cNvSpPr txBox="1"/>
          <p:nvPr/>
        </p:nvSpPr>
        <p:spPr>
          <a:xfrm>
            <a:off x="9804419" y="2031475"/>
            <a:ext cx="363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</a:t>
            </a:r>
            <a:endParaRPr lang="en-AU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8432BB-3F80-4A44-9924-AE1F690A9320}"/>
              </a:ext>
            </a:extLst>
          </p:cNvPr>
          <p:cNvSpPr txBox="1"/>
          <p:nvPr/>
        </p:nvSpPr>
        <p:spPr>
          <a:xfrm>
            <a:off x="9802485" y="1637034"/>
            <a:ext cx="48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</a:t>
            </a:r>
            <a:endParaRPr lang="en-A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C94F0-5426-489B-98BE-013EB9AE50F1}"/>
              </a:ext>
            </a:extLst>
          </p:cNvPr>
          <p:cNvSpPr txBox="1"/>
          <p:nvPr/>
        </p:nvSpPr>
        <p:spPr>
          <a:xfrm>
            <a:off x="9784900" y="1083396"/>
            <a:ext cx="44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</a:t>
            </a:r>
            <a:endParaRPr lang="en-AU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7B4A98-8FFF-4974-8BDD-F92371345FAC}"/>
              </a:ext>
            </a:extLst>
          </p:cNvPr>
          <p:cNvSpPr txBox="1"/>
          <p:nvPr/>
        </p:nvSpPr>
        <p:spPr>
          <a:xfrm>
            <a:off x="9802485" y="540351"/>
            <a:ext cx="71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</a:t>
            </a:r>
            <a:endParaRPr lang="en-AU" sz="24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6AB574-CEC9-4A8D-83AC-70DA1B6CCF58}"/>
              </a:ext>
            </a:extLst>
          </p:cNvPr>
          <p:cNvCxnSpPr>
            <a:cxnSpLocks/>
            <a:endCxn id="4" idx="3"/>
          </p:cNvCxnSpPr>
          <p:nvPr/>
        </p:nvCxnSpPr>
        <p:spPr>
          <a:xfrm flipH="1" flipV="1">
            <a:off x="10212793" y="2944054"/>
            <a:ext cx="1146869" cy="126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59C76B-90AB-4347-BE1C-17821A37E799}"/>
              </a:ext>
            </a:extLst>
          </p:cNvPr>
          <p:cNvCxnSpPr>
            <a:cxnSpLocks/>
          </p:cNvCxnSpPr>
          <p:nvPr/>
        </p:nvCxnSpPr>
        <p:spPr>
          <a:xfrm flipH="1" flipV="1">
            <a:off x="10214082" y="2713221"/>
            <a:ext cx="1145580" cy="2700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7DD075-F405-4BFC-AC78-B8FF3FBB2027}"/>
              </a:ext>
            </a:extLst>
          </p:cNvPr>
          <p:cNvCxnSpPr>
            <a:cxnSpLocks/>
          </p:cNvCxnSpPr>
          <p:nvPr/>
        </p:nvCxnSpPr>
        <p:spPr>
          <a:xfrm flipH="1" flipV="1">
            <a:off x="10212794" y="2367933"/>
            <a:ext cx="1146868" cy="488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C5C573-27A1-41E5-B8B8-7661CD336D92}"/>
              </a:ext>
            </a:extLst>
          </p:cNvPr>
          <p:cNvCxnSpPr>
            <a:cxnSpLocks/>
          </p:cNvCxnSpPr>
          <p:nvPr/>
        </p:nvCxnSpPr>
        <p:spPr>
          <a:xfrm flipH="1" flipV="1">
            <a:off x="10178914" y="1879824"/>
            <a:ext cx="1403486" cy="537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406DBA-A04A-4C50-9018-2E965978EE6F}"/>
              </a:ext>
            </a:extLst>
          </p:cNvPr>
          <p:cNvCxnSpPr>
            <a:cxnSpLocks/>
          </p:cNvCxnSpPr>
          <p:nvPr/>
        </p:nvCxnSpPr>
        <p:spPr>
          <a:xfrm flipH="1">
            <a:off x="10178913" y="1169664"/>
            <a:ext cx="1403487" cy="1391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066AD2-E848-44E8-8683-B616E1DF710C}"/>
              </a:ext>
            </a:extLst>
          </p:cNvPr>
          <p:cNvCxnSpPr>
            <a:cxnSpLocks/>
          </p:cNvCxnSpPr>
          <p:nvPr/>
        </p:nvCxnSpPr>
        <p:spPr>
          <a:xfrm flipH="1" flipV="1">
            <a:off x="10212793" y="736058"/>
            <a:ext cx="1526579" cy="259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10240D-59D5-4E8D-93A4-C83710854951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10230377" y="1028981"/>
            <a:ext cx="1352023" cy="285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41269E-7EFB-4547-93B5-40DD8F187700}"/>
              </a:ext>
            </a:extLst>
          </p:cNvPr>
          <p:cNvCxnSpPr>
            <a:cxnSpLocks/>
          </p:cNvCxnSpPr>
          <p:nvPr/>
        </p:nvCxnSpPr>
        <p:spPr>
          <a:xfrm flipH="1">
            <a:off x="10160039" y="1166394"/>
            <a:ext cx="1422361" cy="7080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0C2D03C-F53E-456A-84B6-E4FBF3775AC9}"/>
              </a:ext>
            </a:extLst>
          </p:cNvPr>
          <p:cNvCxnSpPr>
            <a:cxnSpLocks/>
          </p:cNvCxnSpPr>
          <p:nvPr/>
        </p:nvCxnSpPr>
        <p:spPr>
          <a:xfrm flipH="1" flipV="1">
            <a:off x="10230377" y="2383652"/>
            <a:ext cx="1129285" cy="784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17D78E-8990-410F-8B9D-9754EEF7069D}"/>
              </a:ext>
            </a:extLst>
          </p:cNvPr>
          <p:cNvCxnSpPr>
            <a:cxnSpLocks/>
          </p:cNvCxnSpPr>
          <p:nvPr/>
        </p:nvCxnSpPr>
        <p:spPr>
          <a:xfrm flipH="1" flipV="1">
            <a:off x="10283131" y="2703096"/>
            <a:ext cx="1094115" cy="1534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B3E5AF1-EEEE-448B-AF70-B7B3EF4CE4C6}"/>
              </a:ext>
            </a:extLst>
          </p:cNvPr>
          <p:cNvCxnSpPr>
            <a:cxnSpLocks/>
          </p:cNvCxnSpPr>
          <p:nvPr/>
        </p:nvCxnSpPr>
        <p:spPr>
          <a:xfrm flipH="1" flipV="1">
            <a:off x="10230377" y="2957405"/>
            <a:ext cx="1163165" cy="25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FE289C8-7139-4AF4-85B6-D83EBB8084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33"/>
    </mc:Choice>
    <mc:Fallback>
      <p:transition spd="slow" advTm="99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2054-D050-4A4B-926C-4737E779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A49E-D497-4DBD-8822-37E22409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1"/>
            <a:ext cx="4351867" cy="5713940"/>
          </a:xfrm>
        </p:spPr>
        <p:txBody>
          <a:bodyPr/>
          <a:lstStyle/>
          <a:p>
            <a:r>
              <a:rPr lang="en-GB" dirty="0" err="1"/>
              <a:t>PyroCbs</a:t>
            </a:r>
            <a:r>
              <a:rPr lang="en-GB" dirty="0"/>
              <a:t> are a good indicator of the total power and energy setting for a fire.</a:t>
            </a:r>
          </a:p>
          <a:p>
            <a:endParaRPr lang="en-GB" dirty="0"/>
          </a:p>
          <a:p>
            <a:r>
              <a:rPr lang="en-GB" dirty="0"/>
              <a:t>Afternoon of 4 Jan 2020: 100,000 ha burnt per hour releasing a million </a:t>
            </a:r>
            <a:r>
              <a:rPr lang="en-GB" dirty="0" err="1"/>
              <a:t>MegaWatts</a:t>
            </a:r>
            <a:r>
              <a:rPr lang="en-GB" dirty="0"/>
              <a:t> of power.</a:t>
            </a:r>
          </a:p>
          <a:p>
            <a:r>
              <a:rPr lang="en-GB" dirty="0"/>
              <a:t>Now remember your fire training and learning about </a:t>
            </a:r>
            <a:r>
              <a:rPr lang="en-GB" dirty="0" err="1"/>
              <a:t>kiloWatts</a:t>
            </a:r>
            <a:r>
              <a:rPr lang="en-GB" dirty="0"/>
              <a:t> per metre.</a:t>
            </a:r>
            <a:endParaRPr lang="en-AU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A69D51EA-9F8D-410E-878A-FE90F9A40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8" y="1743148"/>
            <a:ext cx="7666892" cy="3536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2287C-0B84-4F22-9835-6ACEEB1AA25C}"/>
              </a:ext>
            </a:extLst>
          </p:cNvPr>
          <p:cNvSpPr txBox="1"/>
          <p:nvPr/>
        </p:nvSpPr>
        <p:spPr>
          <a:xfrm>
            <a:off x="4848121" y="6195371"/>
            <a:ext cx="533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Graphic: Peterson, et al. 2021, Nature.</a:t>
            </a:r>
            <a:endParaRPr lang="en-AU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8AB1C6-1D2B-43F8-A237-11F50042D1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5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446"/>
    </mc:Choice>
    <mc:Fallback>
      <p:transition spd="slow" advTm="196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E92B-DF3A-468C-9E28-235C0C93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2ACF-0782-4FD9-928C-D60E65BEF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600"/>
            <a:ext cx="6881446" cy="5060461"/>
          </a:xfrm>
        </p:spPr>
        <p:txBody>
          <a:bodyPr>
            <a:normAutofit/>
          </a:bodyPr>
          <a:lstStyle/>
          <a:p>
            <a:r>
              <a:rPr lang="en-GB" sz="3600" b="1" dirty="0"/>
              <a:t>A </a:t>
            </a:r>
            <a:r>
              <a:rPr lang="en-GB" sz="3600" b="1" dirty="0" err="1"/>
              <a:t>pyroCb</a:t>
            </a:r>
            <a:r>
              <a:rPr lang="en-GB" sz="3600" b="1" dirty="0"/>
              <a:t> is a clear sign that matters on the fire ground are as bad as they can get.</a:t>
            </a:r>
          </a:p>
          <a:p>
            <a:r>
              <a:rPr lang="en-GB" sz="3600" b="1" dirty="0"/>
              <a:t>We do not manage </a:t>
            </a:r>
            <a:r>
              <a:rPr lang="en-GB" sz="3600" b="1" dirty="0" err="1"/>
              <a:t>pyroCbs</a:t>
            </a:r>
            <a:r>
              <a:rPr lang="en-GB" sz="3600" b="1" dirty="0"/>
              <a:t>, we survive them.</a:t>
            </a:r>
          </a:p>
          <a:p>
            <a:r>
              <a:rPr lang="en-GB" sz="3600" b="1" dirty="0"/>
              <a:t>We watch for things like lightning.</a:t>
            </a:r>
          </a:p>
          <a:p>
            <a:r>
              <a:rPr lang="en-GB" sz="3600" b="1" dirty="0"/>
              <a:t>The real focus is on the BUFEs.</a:t>
            </a:r>
            <a:endParaRPr lang="en-AU" sz="36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8CDD92-3A5C-49A2-B96D-19A960E619F8}"/>
              </a:ext>
            </a:extLst>
          </p:cNvPr>
          <p:cNvCxnSpPr/>
          <p:nvPr/>
        </p:nvCxnSpPr>
        <p:spPr>
          <a:xfrm flipH="1">
            <a:off x="3798277" y="937846"/>
            <a:ext cx="7268308" cy="1934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42D0D0-4749-4BEE-95B1-8D8D61B14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4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1"/>
    </mc:Choice>
    <mc:Fallback>
      <p:transition spd="slow" advTm="3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A0C9D-555D-40E7-A6C7-76C1041F5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094"/>
            <a:ext cx="12192000" cy="6823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75EC9-C01C-4A98-B639-ED4EDE2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7035-FBA2-45DE-B290-560693EF4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0" y="2567354"/>
            <a:ext cx="9448801" cy="3352800"/>
          </a:xfrm>
        </p:spPr>
        <p:txBody>
          <a:bodyPr>
            <a:normAutofit/>
          </a:bodyPr>
          <a:lstStyle/>
          <a:p>
            <a:r>
              <a:rPr lang="en-GB" sz="4400" dirty="0"/>
              <a:t>Climate change is producing exponential growth in the frequencies of BUFEs and </a:t>
            </a:r>
            <a:r>
              <a:rPr lang="en-GB" sz="4400" dirty="0" err="1"/>
              <a:t>pyroCbs</a:t>
            </a:r>
            <a:r>
              <a:rPr lang="en-GB" sz="4400" dirty="0"/>
              <a:t>.</a:t>
            </a:r>
            <a:endParaRPr lang="en-AU" sz="4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458F772-9B9A-48CE-9F16-7E9744242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6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48"/>
    </mc:Choice>
    <mc:Fallback>
      <p:transition spd="slow" advTm="1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111355</TotalTime>
  <Words>256</Words>
  <Application>Microsoft Office PowerPoint</Application>
  <PresentationFormat>Widescreen</PresentationFormat>
  <Paragraphs>33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 Theme</vt:lpstr>
      <vt:lpstr>MANAGING EXTREME WILDFIRES</vt:lpstr>
      <vt:lpstr>PowerPoint Presentation</vt:lpstr>
      <vt:lpstr>PyroCbs</vt:lpstr>
      <vt:lpstr>PyroCbs</vt:lpstr>
      <vt:lpstr>PowerPoint Presentation</vt:lpstr>
      <vt:lpstr>REMEMBER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McRae, Rick</dc:creator>
  <cp:lastModifiedBy>mcrae2611@gmail.com</cp:lastModifiedBy>
  <cp:revision>193</cp:revision>
  <dcterms:created xsi:type="dcterms:W3CDTF">2021-03-14T05:21:07Z</dcterms:created>
  <dcterms:modified xsi:type="dcterms:W3CDTF">2021-09-14T09:09:17Z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d47f2-2d0a-4515-b8de-e13c18f23c62_Enabled">
    <vt:lpwstr>true</vt:lpwstr>
  </property>
  <property fmtid="{D5CDD505-2E9C-101B-9397-08002B2CF9AE}" pid="3" name="MSIP_Label_690d47f2-2d0a-4515-b8de-e13c18f23c62_SetDate">
    <vt:lpwstr>2021-03-14T05:28:34Z</vt:lpwstr>
  </property>
  <property fmtid="{D5CDD505-2E9C-101B-9397-08002B2CF9AE}" pid="4" name="MSIP_Label_690d47f2-2d0a-4515-b8de-e13c18f23c62_Method">
    <vt:lpwstr>Privileged</vt:lpwstr>
  </property>
  <property fmtid="{D5CDD505-2E9C-101B-9397-08002B2CF9AE}" pid="5" name="MSIP_Label_690d47f2-2d0a-4515-b8de-e13c18f23c62_Name">
    <vt:lpwstr>OFFICIAL</vt:lpwstr>
  </property>
  <property fmtid="{D5CDD505-2E9C-101B-9397-08002B2CF9AE}" pid="6" name="MSIP_Label_690d47f2-2d0a-4515-b8de-e13c18f23c62_SiteId">
    <vt:lpwstr>b46c1908-0334-4236-b978-585ee88e4199</vt:lpwstr>
  </property>
  <property fmtid="{D5CDD505-2E9C-101B-9397-08002B2CF9AE}" pid="7" name="MSIP_Label_690d47f2-2d0a-4515-b8de-e13c18f23c62_ActionId">
    <vt:lpwstr>25cc0046-df10-45bc-87ee-e9902a809f03</vt:lpwstr>
  </property>
  <property fmtid="{D5CDD505-2E9C-101B-9397-08002B2CF9AE}" pid="8" name="MSIP_Label_690d47f2-2d0a-4515-b8de-e13c18f23c62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