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404" r:id="rId3"/>
    <p:sldId id="412" r:id="rId4"/>
    <p:sldId id="418" r:id="rId5"/>
    <p:sldId id="413" r:id="rId6"/>
    <p:sldId id="416" r:id="rId7"/>
    <p:sldId id="417" r:id="rId8"/>
    <p:sldId id="397" r:id="rId9"/>
    <p:sldId id="398" r:id="rId10"/>
    <p:sldId id="266" r:id="rId11"/>
    <p:sldId id="267" r:id="rId12"/>
    <p:sldId id="292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49" autoAdjust="0"/>
    <p:restoredTop sz="74788" autoAdjust="0"/>
  </p:normalViewPr>
  <p:slideViewPr>
    <p:cSldViewPr snapToGrid="0">
      <p:cViewPr varScale="1">
        <p:scale>
          <a:sx n="81" d="100"/>
          <a:sy n="81" d="100"/>
        </p:scale>
        <p:origin x="522" y="102"/>
      </p:cViewPr>
      <p:guideLst/>
    </p:cSldViewPr>
  </p:slideViewPr>
  <p:outlineViewPr>
    <p:cViewPr>
      <p:scale>
        <a:sx n="33" d="100"/>
        <a:sy n="33" d="100"/>
      </p:scale>
      <p:origin x="0" y="-57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C494D-7044-4E0A-80CA-5E6BF3B053A6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AA983-85EB-42D9-8F70-51E9F1EB2E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588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4138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9921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798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BB40-EE09-442C-A2EE-2F11789DF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B11676-814D-4CF7-8E08-DD99FEB4D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EB048-0DE4-4B48-82AC-2CF497D6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7A779-EF73-41AD-9B24-9A087A1B5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1B6C6-A765-4382-AF19-4E872CF8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439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6F0E-A770-4639-9606-F6B5704E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EAF49-0BF2-4672-9988-446FEA428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3F12A-1BBC-4422-8225-A16AB5CA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5BE2A-6857-4AC6-8767-5BAF5ECC4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AC6A8-1969-4BEE-A3D4-10CAA374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718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8E2BC0-080B-467E-8E6C-94068956D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962F4-FB3E-4A71-B7B8-D1B9BBD34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4BA21-1B61-4584-B71B-64B195226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FA0EE-53A4-4329-8073-056E5C934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D4878-9C20-4D3E-9BDF-935152CF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702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8E1CE-693D-4B77-BA5C-DC061356C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59"/>
            <a:ext cx="12192000" cy="109114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D9DAA-97E0-4151-9F84-FA4AB62F9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4351867" cy="4538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D7DD5-EA83-4EFF-BB39-2EA020742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C8101-E83C-4CA1-A2C6-8D05A477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CEC65-7D8B-4362-9F5D-482847A75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C52382-A7A8-4809-B608-997A882E76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665746" y="1571297"/>
            <a:ext cx="3764928" cy="895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1402F-2F64-49EE-A133-4B59AF665A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421598" y="4011519"/>
            <a:ext cx="1770402" cy="28742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F797FD-B77B-44D0-AB96-CD2DDFC7E024}"/>
              </a:ext>
            </a:extLst>
          </p:cNvPr>
          <p:cNvSpPr/>
          <p:nvPr userDrawn="1"/>
        </p:nvSpPr>
        <p:spPr>
          <a:xfrm>
            <a:off x="5537200" y="-88900"/>
            <a:ext cx="9842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785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9F1A6-DCD4-4736-8E75-5A69E6DD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95B4D-B60F-4422-B50D-C95BF1527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FADE3-37FE-44A6-A5A1-64E20E59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57EC-7FC2-48EE-AF44-F459838EA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DB7E9-BBBF-4CA9-A88D-202A26A5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D3A4AE-135B-495B-BCF0-5AD337F7D62C}"/>
              </a:ext>
            </a:extLst>
          </p:cNvPr>
          <p:cNvSpPr/>
          <p:nvPr userDrawn="1"/>
        </p:nvSpPr>
        <p:spPr>
          <a:xfrm>
            <a:off x="5537200" y="-88900"/>
            <a:ext cx="9842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787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DE91C-1340-485C-9054-080C8F06C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B5F3F-1163-465C-85A1-092D97763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21A1F-0828-4361-A899-2992049D5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67C49-33C3-43A4-B9A2-68E03091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5779D-5090-42DC-9C2C-A5406C33B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CA7AC-722D-4641-B4B4-CA88AC97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275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021EB-64A5-432F-B246-95CE2411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2B3F2-7000-43CB-89CF-89199C46D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2F9F3-284B-4D01-B170-245897E20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64A3E-1741-40A0-AF86-3DBEAC285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DC7ED-0161-4411-8935-FA3E324C8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2C4278-76AC-4762-A038-D0087CDC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43F178-0BCB-427F-8DF5-D7DD9E36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FC76B1-931F-44E6-9A91-FD137D0E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575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0A67-5C64-4E71-9B19-69CF8CD60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21EAD-E198-4DF9-925F-F1E1E787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81D5A-24EF-4BE1-9BEE-A696ED5A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45516-B212-4DA2-959D-6FD88EA3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548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82317-163A-488A-A363-684239F3F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38ABB-809C-4667-805C-53C01BD7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99E1A-482B-4937-ACAA-0D2B4CAF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05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6CF8-55A3-462F-BCC5-24BEDACA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E226-37FC-4369-B2CA-31389A5E1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5B4A2-535F-4533-909B-B8D9B8F1E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2FE1D-27DB-47FB-9FCC-C44BF603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E8E2C-0BF8-4448-A5FC-AD63DB41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BDFD7-B6FB-4191-852C-1AAE5DC1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451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3249-734C-435D-85FA-C4959D1B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3F6E9-46FD-4B24-9E37-73417F768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41CC2-72C9-4983-B70C-AD46B0D04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C3705-739D-4719-9891-E6F70D5B1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0914F-CD80-4601-BA5F-5CE96E09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D560F-2B71-4903-A259-3D7F3768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027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0A1EF8-BFCD-4AE3-AEC7-7D4ED1F7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872A2-2C59-4A02-A159-10EF770FC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815F-DE9C-4EF6-AAD0-647592380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C5216-B440-4B43-95F0-C5D0E5860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E0C73-CEAC-465D-86E3-254A801B8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DA833-6DF9-45E5-9E57-142945972EE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28462" y="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AU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14741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hyperlink" Target="http://reg.bom.gov.au/aviation/observations/aerological-diagrams/" TargetMode="External"/><Relationship Id="rId4" Type="http://schemas.openxmlformats.org/officeDocument/2006/relationships/hyperlink" Target="http://weather.uwyo.edu/upperair/sounding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hyperlink" Target="http://www.highfirerisk.com.au/maps/index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E3C3-7239-449D-AAC9-9B5929B4D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0" y="304800"/>
            <a:ext cx="5715000" cy="3898559"/>
          </a:xfrm>
        </p:spPr>
        <p:txBody>
          <a:bodyPr>
            <a:normAutofit/>
          </a:bodyPr>
          <a:lstStyle/>
          <a:p>
            <a:r>
              <a:rPr lang="en-GB" sz="8800" b="0" dirty="0">
                <a:latin typeface="Impact" panose="020B0806030902050204" pitchFamily="34" charset="0"/>
              </a:rPr>
              <a:t>MANAGING EXTREME WILDFIRES</a:t>
            </a:r>
            <a:endParaRPr lang="en-AU" sz="8800" b="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48F69-5647-4E77-A90E-D8B770990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0" y="4543865"/>
            <a:ext cx="5598886" cy="1885964"/>
          </a:xfrm>
        </p:spPr>
        <p:txBody>
          <a:bodyPr/>
          <a:lstStyle/>
          <a:p>
            <a:r>
              <a:rPr lang="en-GB" b="0" dirty="0"/>
              <a:t>A virtual PDP Workshop for the 2021 AFAC Conference.</a:t>
            </a:r>
          </a:p>
          <a:p>
            <a:r>
              <a:rPr lang="en-GB" b="0" dirty="0"/>
              <a:t>Rick McRae, Jason Sharples</a:t>
            </a:r>
          </a:p>
          <a:p>
            <a:r>
              <a:rPr lang="en-GB" b="0" dirty="0"/>
              <a:t>UNSW Bushfire Research Group.</a:t>
            </a:r>
            <a:endParaRPr lang="en-AU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CFF92-B5CC-4022-A959-D0B33A912C83}"/>
              </a:ext>
            </a:extLst>
          </p:cNvPr>
          <p:cNvSpPr txBox="1"/>
          <p:nvPr/>
        </p:nvSpPr>
        <p:spPr>
          <a:xfrm>
            <a:off x="6477000" y="6401002"/>
            <a:ext cx="33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Animation: JAXA, NICT, BoM</a:t>
            </a:r>
            <a:endParaRPr lang="en-AU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0E0DBA8-9603-4B56-A285-21CD373F4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693"/>
            <a:ext cx="6549860" cy="463061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32487C-0F1D-4521-8A17-8221D908E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1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79"/>
    </mc:Choice>
    <mc:Fallback>
      <p:transition spd="slow" advTm="11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17A7-3E49-41A0-B483-5AD92293A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Satellite imagery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BEC0-ADAF-41A0-851F-6535A8CDC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10363200" cy="555283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PLATFORMS:</a:t>
            </a:r>
          </a:p>
          <a:p>
            <a:pPr lvl="1"/>
            <a:r>
              <a:rPr lang="en-AU" sz="4000" b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Himawari</a:t>
            </a:r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8 AHI data – 0.5km to 2 km, 10 minute repeat.</a:t>
            </a:r>
          </a:p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Terra/Aqua MODIS data – 0.25km to 1 km, 4 passes per day.</a:t>
            </a:r>
          </a:p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Sentinel 2 data – 10m to 60m , every three days.</a:t>
            </a:r>
          </a:p>
          <a:p>
            <a:pPr lvl="1"/>
            <a:r>
              <a:rPr lang="en-AU" sz="4000" b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LandSat</a:t>
            </a:r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data – 15m to 60m, every 16 days.</a:t>
            </a:r>
          </a:p>
          <a:p>
            <a:pPr lvl="0"/>
            <a:r>
              <a:rPr lang="en-AU" sz="4400" dirty="0">
                <a:latin typeface="+mj-lt"/>
                <a:ea typeface="+mj-ea"/>
                <a:cs typeface="+mj-cs"/>
              </a:rPr>
              <a:t>BANDS:</a:t>
            </a:r>
            <a:endParaRPr lang="en-AU" sz="44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Visible bands</a:t>
            </a:r>
          </a:p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Near InfraRed bands – fire temperature</a:t>
            </a:r>
          </a:p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InfraRed bands – cloud tops</a:t>
            </a:r>
          </a:p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Water Vapour bands – mid-tropospheric moisture.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ISSUES:</a:t>
            </a:r>
          </a:p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Parallax</a:t>
            </a:r>
          </a:p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Clouds and/</a:t>
            </a:r>
            <a:r>
              <a:rPr lang="en-AU" sz="4000" dirty="0">
                <a:latin typeface="+mj-lt"/>
                <a:ea typeface="+mj-ea"/>
                <a:cs typeface="+mj-cs"/>
              </a:rPr>
              <a:t>or </a:t>
            </a:r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dense smoke</a:t>
            </a:r>
          </a:p>
          <a:p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CALIOP/CALIPSO – atmospheric </a:t>
            </a:r>
            <a:r>
              <a:rPr lang="en-AU" sz="4400" b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aersol</a:t>
            </a:r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LIDAR – two passes per day</a:t>
            </a:r>
            <a:r>
              <a:rPr lang="en-AU" sz="4400" dirty="0">
                <a:latin typeface="+mj-lt"/>
                <a:ea typeface="+mj-ea"/>
                <a:cs typeface="+mj-cs"/>
              </a:rPr>
              <a:t>.</a:t>
            </a:r>
            <a:endParaRPr lang="en-AU" sz="44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Future plans – Low Earth Orbits.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9BFB78-2C21-4B70-A0D8-0D6693534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1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574"/>
    </mc:Choice>
    <mc:Fallback>
      <p:transition spd="slow" advTm="158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2F1D5-DDA6-4DC0-8372-4C7AC41D5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Hotspots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D01DE-8B6E-49E1-ADB0-B37BD9150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Algorithm derived fire pixels.</a:t>
            </a:r>
          </a:p>
          <a:p>
            <a:pPr lvl="0"/>
            <a:r>
              <a:rPr lang="en-AU" sz="4400" dirty="0">
                <a:latin typeface="+mj-lt"/>
                <a:ea typeface="+mj-ea"/>
                <a:cs typeface="+mj-cs"/>
              </a:rPr>
              <a:t>Note the pulses at regional scales.</a:t>
            </a:r>
            <a:endParaRPr lang="en-AU" sz="44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840CC60-6996-4B8D-8B3E-A7B384DF9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6459"/>
            <a:ext cx="6858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5D4DEA9-A897-4EB0-9830-F59A1FEC2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9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20"/>
    </mc:Choice>
    <mc:Fallback>
      <p:transition spd="slow" advTm="89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95218-6C42-42C7-9A22-6B3E48EF8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Terrain analysis</a:t>
            </a:r>
            <a:endParaRPr lang="en-AU" b="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5E581-B2E8-4C53-B917-9DFA1B678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0"/>
            <a:ext cx="10210800" cy="5541107"/>
          </a:xfrm>
        </p:spPr>
        <p:txBody>
          <a:bodyPr>
            <a:normAutofit/>
          </a:bodyPr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Elevation/Slope/Aspect = normal dataset used. But:</a:t>
            </a:r>
          </a:p>
          <a:p>
            <a:pPr lvl="1"/>
            <a:r>
              <a:rPr lang="en-AU" sz="4000" dirty="0">
                <a:latin typeface="+mj-lt"/>
                <a:ea typeface="+mj-ea"/>
                <a:cs typeface="+mj-cs"/>
              </a:rPr>
              <a:t>MSER = lightning ignitions</a:t>
            </a:r>
          </a:p>
          <a:p>
            <a:pPr lvl="1"/>
            <a:r>
              <a:rPr lang="en-AU" sz="4000" dirty="0">
                <a:latin typeface="+mj-lt"/>
                <a:ea typeface="+mj-ea"/>
                <a:cs typeface="+mj-cs"/>
              </a:rPr>
              <a:t>Wind regime</a:t>
            </a:r>
          </a:p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VLS</a:t>
            </a:r>
            <a:r>
              <a:rPr lang="en-AU" sz="4000" dirty="0">
                <a:latin typeface="+mj-lt"/>
                <a:ea typeface="+mj-ea"/>
                <a:cs typeface="+mj-cs"/>
              </a:rPr>
              <a:t> </a:t>
            </a:r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– 1</a:t>
            </a:r>
            <a:r>
              <a:rPr lang="en-AU" sz="4000" b="0" kern="1200" baseline="300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st</a:t>
            </a:r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order &amp; 2</a:t>
            </a:r>
            <a:r>
              <a:rPr lang="en-AU" sz="4000" b="0" kern="1200" baseline="300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nd</a:t>
            </a:r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order models</a:t>
            </a:r>
          </a:p>
          <a:p>
            <a:pPr lvl="1"/>
            <a:r>
              <a:rPr lang="en-AU" sz="4000" dirty="0">
                <a:latin typeface="+mj-lt"/>
                <a:ea typeface="+mj-ea"/>
                <a:cs typeface="+mj-cs"/>
              </a:rPr>
              <a:t>Ruggedness: large fires in rugged terrain are not put out – catch then when they leave.</a:t>
            </a:r>
            <a:endParaRPr lang="en-AU" b="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01DF90-285D-452D-BAF7-47B89BC15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06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52"/>
    </mc:Choice>
    <mc:Fallback>
      <p:transition spd="slow" advTm="89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4C667-D23E-4EE2-A3F1-AA152F8F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Vegetation data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2D269-55FF-4968-92AD-DFA2EA633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Vegetation type – ability to support a BUFE.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Role of fuel load.</a:t>
            </a:r>
          </a:p>
          <a:p>
            <a:pPr lvl="0"/>
            <a:endParaRPr lang="en-AU" sz="4400" dirty="0">
              <a:latin typeface="+mj-lt"/>
              <a:ea typeface="+mj-ea"/>
              <a:cs typeface="+mj-cs"/>
            </a:endParaRPr>
          </a:p>
          <a:p>
            <a:pPr marL="0" lvl="0" indent="0">
              <a:buNone/>
            </a:pPr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---END ---</a:t>
            </a:r>
          </a:p>
          <a:p>
            <a:pPr lvl="0"/>
            <a:endParaRPr lang="en-AU" sz="44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mountain, outdoor, nature, hill&#10;&#10;Description automatically generated">
            <a:extLst>
              <a:ext uri="{FF2B5EF4-FFF2-40B4-BE49-F238E27FC236}">
                <a16:creationId xmlns:a16="http://schemas.microsoft.com/office/drawing/2014/main" id="{54204995-1E28-4FBB-BD30-63CE718F7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77" y="-1"/>
            <a:ext cx="7915123" cy="5936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329AA-E14B-412E-9219-A877AD108572}"/>
              </a:ext>
            </a:extLst>
          </p:cNvPr>
          <p:cNvSpPr txBox="1"/>
          <p:nvPr/>
        </p:nvSpPr>
        <p:spPr>
          <a:xfrm>
            <a:off x="5171924" y="6462209"/>
            <a:ext cx="612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Billo</a:t>
            </a:r>
            <a:r>
              <a:rPr lang="en-GB" dirty="0"/>
              <a:t> Road Fire, NSW, 20061211. VLS in grass? [McRae]</a:t>
            </a:r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34CF3C-9EF3-4782-95AE-DF13B6629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35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07"/>
    </mc:Choice>
    <mc:Fallback>
      <p:transition spd="slow" advTm="88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D5033-E702-4E02-9E42-7F6EA72D1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C5B89-CF83-4723-85DF-D1776B3D0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D1B4B7-55BA-495F-A938-074E33080622}"/>
              </a:ext>
            </a:extLst>
          </p:cNvPr>
          <p:cNvSpPr txBox="1"/>
          <p:nvPr/>
        </p:nvSpPr>
        <p:spPr>
          <a:xfrm>
            <a:off x="2175933" y="1117601"/>
            <a:ext cx="82359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dirty="0">
                <a:latin typeface="Impact" panose="020B0806030902050204" pitchFamily="34" charset="0"/>
              </a:rPr>
              <a:t>DATA</a:t>
            </a:r>
            <a:endParaRPr lang="en-AU" sz="30000" dirty="0">
              <a:latin typeface="Impact" panose="020B080603090205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C8C7C6-8F29-45E8-ABDF-7DD81950F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68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5"/>
    </mc:Choice>
    <mc:Fallback>
      <p:transition spd="slow" advTm="2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C488-6F1C-4757-A953-EEE7E844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F5434-1292-4141-B6AF-A2A5C79EE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0"/>
            <a:ext cx="9664505" cy="5269131"/>
          </a:xfrm>
        </p:spPr>
        <p:txBody>
          <a:bodyPr>
            <a:normAutofit/>
          </a:bodyPr>
          <a:lstStyle/>
          <a:p>
            <a:r>
              <a:rPr lang="en-GB" sz="3600" dirty="0"/>
              <a:t>There are a set of classes of data required for management of extreme wildfires:</a:t>
            </a:r>
          </a:p>
          <a:p>
            <a:pPr lvl="1"/>
            <a:r>
              <a:rPr lang="en-GB" sz="3200" dirty="0"/>
              <a:t>Fire weather (trad.)</a:t>
            </a:r>
          </a:p>
          <a:p>
            <a:pPr lvl="1"/>
            <a:r>
              <a:rPr lang="en-GB" sz="3200" dirty="0"/>
              <a:t>Fire fuel (trad.)</a:t>
            </a:r>
          </a:p>
          <a:p>
            <a:pPr lvl="1"/>
            <a:r>
              <a:rPr lang="en-GB" sz="3200" dirty="0"/>
              <a:t>Terrain (trad.)</a:t>
            </a:r>
          </a:p>
          <a:p>
            <a:pPr lvl="1"/>
            <a:r>
              <a:rPr lang="en-GB" sz="3200" dirty="0"/>
              <a:t>Profile weather - stability</a:t>
            </a:r>
          </a:p>
          <a:p>
            <a:pPr lvl="1"/>
            <a:r>
              <a:rPr lang="en-GB" sz="3200" dirty="0"/>
              <a:t>Terrain indices – esp. VLS-prone lands</a:t>
            </a:r>
          </a:p>
          <a:p>
            <a:pPr lvl="1"/>
            <a:r>
              <a:rPr lang="en-GB" sz="3200" dirty="0"/>
              <a:t>Fire &amp; plume</a:t>
            </a:r>
          </a:p>
          <a:p>
            <a:pPr lvl="1"/>
            <a:r>
              <a:rPr lang="en-GB" sz="3200" dirty="0"/>
              <a:t>Science-oriented datasets</a:t>
            </a:r>
            <a:endParaRPr lang="en-AU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EFDA6F-3125-478D-8619-EF137C144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4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08"/>
    </mc:Choice>
    <mc:Fallback>
      <p:transition spd="slow" advTm="3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E301C-9B3A-495D-9473-8251A6196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sources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ED177-2777-4DD4-8D74-4283C6087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8850923" cy="516596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WEATHER: BoM registered user pages or agency portals. Field data.</a:t>
            </a:r>
          </a:p>
          <a:p>
            <a:r>
              <a:rPr lang="en-GB" dirty="0"/>
              <a:t>FUEL: Agency fuel state reports. </a:t>
            </a:r>
            <a:br>
              <a:rPr lang="en-GB" dirty="0"/>
            </a:br>
            <a:r>
              <a:rPr lang="en-GB" dirty="0"/>
              <a:t>Satellite based fuel index portals.</a:t>
            </a:r>
            <a:br>
              <a:rPr lang="en-GB" dirty="0"/>
            </a:br>
            <a:r>
              <a:rPr lang="en-GB" dirty="0"/>
              <a:t>Drought index portals.</a:t>
            </a:r>
          </a:p>
          <a:p>
            <a:r>
              <a:rPr lang="en-GB" dirty="0"/>
              <a:t>TERRAIN: Field data. Remote-sensing data. Terrain index portals.</a:t>
            </a:r>
          </a:p>
          <a:p>
            <a:r>
              <a:rPr lang="en-GB" dirty="0"/>
              <a:t>PROFILE: BoM &amp; fire agency radiosonde data. NWP estimates.</a:t>
            </a:r>
          </a:p>
          <a:p>
            <a:r>
              <a:rPr lang="en-GB" dirty="0"/>
              <a:t>FIRE: Airborne (fire agency) and space (portals) remote sensing fire data. BoM radar. Photography.</a:t>
            </a:r>
          </a:p>
          <a:p>
            <a:r>
              <a:rPr lang="en-GB" dirty="0"/>
              <a:t>SCIENCE: Value-added datasets from the above, especially remote sensing.</a:t>
            </a:r>
          </a:p>
          <a:p>
            <a:endParaRPr lang="en-GB" dirty="0"/>
          </a:p>
          <a:p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919CDC-F0FD-4C5C-9396-2765789D8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7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543"/>
    </mc:Choice>
    <mc:Fallback>
      <p:transition spd="slow" advTm="163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C5EBA-BF2B-4E5B-8AAB-DC5638C1D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 weather, fuel &amp; terrain data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C6E2-D797-4FA2-931D-D84DE9D13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17601"/>
            <a:ext cx="10185009" cy="3862362"/>
          </a:xfrm>
        </p:spPr>
        <p:txBody>
          <a:bodyPr>
            <a:normAutofit/>
          </a:bodyPr>
          <a:lstStyle/>
          <a:p>
            <a:r>
              <a:rPr lang="en-GB" sz="4800" dirty="0"/>
              <a:t>You should all be on top of these!</a:t>
            </a:r>
          </a:p>
          <a:p>
            <a:r>
              <a:rPr lang="en-GB" sz="4800" dirty="0"/>
              <a:t>You need to know what goes on in between BUFEs.</a:t>
            </a:r>
          </a:p>
          <a:p>
            <a:r>
              <a:rPr lang="en-GB" sz="4800" dirty="0"/>
              <a:t>Use your agency’s ratified data sources.</a:t>
            </a:r>
            <a:endParaRPr lang="en-AU" sz="4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543038-CF66-4C1E-BEC7-9ACDAA66A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84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20"/>
    </mc:Choice>
    <mc:Fallback>
      <p:transition spd="slow" advTm="1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3839B-AEBB-4F17-BDA9-6446BA18B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Profile weather data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B9A3-CCF1-45A6-A6EA-651617419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11000935" cy="4692356"/>
          </a:xfrm>
        </p:spPr>
        <p:txBody>
          <a:bodyPr/>
          <a:lstStyle/>
          <a:p>
            <a:r>
              <a:rPr lang="en-GB" dirty="0"/>
              <a:t>This comes from weather balloon flights or NWP runs.</a:t>
            </a:r>
          </a:p>
          <a:p>
            <a:endParaRPr lang="en-GB" dirty="0"/>
          </a:p>
          <a:p>
            <a:r>
              <a:rPr lang="en-GB" dirty="0"/>
              <a:t>Source examples:</a:t>
            </a:r>
            <a:endParaRPr lang="en-AU" dirty="0"/>
          </a:p>
          <a:p>
            <a:r>
              <a:rPr lang="en-GB" dirty="0">
                <a:hlinkClick r:id="rId4"/>
              </a:rPr>
              <a:t>http://weather.uwyo.edu/upperair/sounding.html</a:t>
            </a:r>
            <a:endParaRPr lang="en-AU" dirty="0"/>
          </a:p>
          <a:p>
            <a:r>
              <a:rPr lang="en-GB" dirty="0">
                <a:hlinkClick r:id="rId5"/>
              </a:rPr>
              <a:t>http://reg.bom.gov.au/aviation/observations/aerological-diagrams/</a:t>
            </a:r>
            <a:endParaRPr lang="en-GB" dirty="0"/>
          </a:p>
          <a:p>
            <a:r>
              <a:rPr lang="en-GB" dirty="0"/>
              <a:t>Fire agency balloon flight data dissemination channels (e.g. email list).</a:t>
            </a:r>
            <a:endParaRPr lang="en-AU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2F99D4-7C88-4059-8F6F-E1BB55562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6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95"/>
    </mc:Choice>
    <mc:Fallback>
      <p:transition spd="slow" advTm="31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EF86A-2215-4E1C-8D03-F60F17232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Terrain index data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3A6FE-AC73-460B-A225-4904E18BA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10410092" cy="4538132"/>
          </a:xfrm>
        </p:spPr>
        <p:txBody>
          <a:bodyPr>
            <a:normAutofit/>
          </a:bodyPr>
          <a:lstStyle/>
          <a:p>
            <a:r>
              <a:rPr lang="en-GB" sz="3600" dirty="0">
                <a:hlinkClick r:id="rId4"/>
              </a:rPr>
              <a:t>http://www.highfirerisk.com.au/maps/index.htm</a:t>
            </a:r>
            <a:endParaRPr lang="en-GB" sz="3600" dirty="0"/>
          </a:p>
          <a:p>
            <a:r>
              <a:rPr lang="en-GB" sz="3600" dirty="0"/>
              <a:t>Discussed in detail in another session.</a:t>
            </a:r>
          </a:p>
          <a:p>
            <a:endParaRPr lang="en-GB" sz="3600" dirty="0"/>
          </a:p>
          <a:p>
            <a:endParaRPr lang="en-AU" sz="36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82E9FC-B917-44FA-8334-2B701E763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5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40"/>
    </mc:Choice>
    <mc:Fallback>
      <p:transition spd="slow" advTm="1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5F0E-72A0-49AB-BAF2-C9692D9C5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Fire data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E530B-8F50-4223-B048-A0D734236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10241280" cy="3623211"/>
          </a:xfrm>
        </p:spPr>
        <p:txBody>
          <a:bodyPr>
            <a:normAutofit/>
          </a:bodyPr>
          <a:lstStyle/>
          <a:p>
            <a:r>
              <a:rPr lang="en-GB" sz="3600" dirty="0"/>
              <a:t>Operational data</a:t>
            </a:r>
          </a:p>
          <a:p>
            <a:r>
              <a:rPr lang="en-GB" sz="3600" dirty="0"/>
              <a:t>Summary data – public summaries, etc.</a:t>
            </a:r>
          </a:p>
          <a:p>
            <a:r>
              <a:rPr lang="en-GB" sz="3600" dirty="0"/>
              <a:t>Remote sensing: weather radar, satellites, cameras, etc.</a:t>
            </a:r>
            <a:endParaRPr lang="en-AU" sz="36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5BC182-8965-4258-A725-BCC1E921F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2"/>
    </mc:Choice>
    <mc:Fallback>
      <p:transition spd="slow" advTm="12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862AB-949D-48B4-B426-0586AD596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Science-oriented data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14C13-2C5A-49A9-AE1D-956CB0C19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10331532" cy="4509476"/>
          </a:xfrm>
        </p:spPr>
        <p:txBody>
          <a:bodyPr/>
          <a:lstStyle/>
          <a:p>
            <a:r>
              <a:rPr lang="en-GB" dirty="0"/>
              <a:t>The goal is to ingest &amp; archive real-time data flows in a coordinated way to support real-time work and also post-fire analyses.</a:t>
            </a:r>
          </a:p>
          <a:p>
            <a:r>
              <a:rPr lang="en-GB" dirty="0"/>
              <a:t>Questions:</a:t>
            </a:r>
          </a:p>
          <a:p>
            <a:pPr lvl="1"/>
            <a:r>
              <a:rPr lang="en-AU" dirty="0"/>
              <a:t>Time stamp formats? (UTC or local, DTG or date/time format)</a:t>
            </a:r>
          </a:p>
          <a:p>
            <a:pPr lvl="1"/>
            <a:r>
              <a:rPr lang="en-AU" dirty="0"/>
              <a:t>Raw data, value-added information, intelligence products?</a:t>
            </a:r>
          </a:p>
          <a:p>
            <a:pPr lvl="1"/>
            <a:r>
              <a:rPr lang="en-AU" dirty="0"/>
              <a:t>Coronial sensitivities?</a:t>
            </a:r>
          </a:p>
          <a:p>
            <a:pPr lvl="1"/>
            <a:r>
              <a:rPr lang="en-AU" dirty="0"/>
              <a:t>Custodianship?</a:t>
            </a:r>
          </a:p>
          <a:p>
            <a:pPr lvl="1"/>
            <a:r>
              <a:rPr lang="en-AU" dirty="0"/>
              <a:t>Copyright?</a:t>
            </a:r>
            <a:endParaRPr lang="en-GB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813AFEC-CE58-4151-8D91-18E9A5537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68" y="4101222"/>
            <a:ext cx="4041036" cy="2856928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1030DC6A-73D7-4ABD-80BC-14EA1B8AFE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965" y="4101222"/>
            <a:ext cx="4041036" cy="28569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87BE2C-C4B8-4C76-9CA4-233604C39CF3}"/>
              </a:ext>
            </a:extLst>
          </p:cNvPr>
          <p:cNvSpPr txBox="1"/>
          <p:nvPr/>
        </p:nvSpPr>
        <p:spPr>
          <a:xfrm>
            <a:off x="4930726" y="3559128"/>
            <a:ext cx="610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Information (left) – </a:t>
            </a:r>
            <a:r>
              <a:rPr lang="en-GB" dirty="0" err="1"/>
              <a:t>Intell</a:t>
            </a:r>
            <a:r>
              <a:rPr lang="en-GB" dirty="0"/>
              <a:t> (right: red mostly = bad for </a:t>
            </a:r>
            <a:r>
              <a:rPr lang="en-GB" dirty="0" err="1"/>
              <a:t>firies</a:t>
            </a:r>
            <a:r>
              <a:rPr lang="en-GB" dirty="0"/>
              <a:t>)</a:t>
            </a:r>
          </a:p>
          <a:p>
            <a:pPr algn="ctr"/>
            <a:r>
              <a:rPr lang="en-AU" dirty="0" err="1"/>
              <a:t>WSp</a:t>
            </a:r>
            <a:r>
              <a:rPr lang="en-AU" dirty="0"/>
              <a:t>, T, </a:t>
            </a:r>
            <a:r>
              <a:rPr lang="en-AU" dirty="0" err="1"/>
              <a:t>Dp</a:t>
            </a:r>
            <a:r>
              <a:rPr lang="en-AU" dirty="0"/>
              <a:t>, Rh, QNH, Rf, DF, FFDI)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B9FE9C-7B17-4D8A-8B15-A0DB7B130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5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59"/>
    </mc:Choice>
    <mc:Fallback>
      <p:transition spd="slow" advTm="120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108080</TotalTime>
  <Words>606</Words>
  <Application>Microsoft Office PowerPoint</Application>
  <PresentationFormat>Widescreen</PresentationFormat>
  <Paragraphs>83</Paragraphs>
  <Slides>13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Impact</vt:lpstr>
      <vt:lpstr>Office Theme</vt:lpstr>
      <vt:lpstr>MANAGING EXTREME WILDFIRES</vt:lpstr>
      <vt:lpstr>PowerPoint Presentation</vt:lpstr>
      <vt:lpstr>PowerPoint Presentation</vt:lpstr>
      <vt:lpstr>Data sources</vt:lpstr>
      <vt:lpstr>Fire weather, fuel &amp; terrain data</vt:lpstr>
      <vt:lpstr>Profile weather data</vt:lpstr>
      <vt:lpstr>Terrain index data</vt:lpstr>
      <vt:lpstr>Fire data</vt:lpstr>
      <vt:lpstr>Science-oriented data</vt:lpstr>
      <vt:lpstr>Satellite imagery</vt:lpstr>
      <vt:lpstr>Hotspots</vt:lpstr>
      <vt:lpstr>Terrain analysis</vt:lpstr>
      <vt:lpstr>Vegetation data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McRae, Rick</dc:creator>
  <cp:lastModifiedBy>mcrae2611@gmail.com</cp:lastModifiedBy>
  <cp:revision>188</cp:revision>
  <dcterms:created xsi:type="dcterms:W3CDTF">2021-03-14T05:21:07Z</dcterms:created>
  <dcterms:modified xsi:type="dcterms:W3CDTF">2021-09-15T04:32:09Z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90d47f2-2d0a-4515-b8de-e13c18f23c62_Enabled">
    <vt:lpwstr>true</vt:lpwstr>
  </property>
  <property fmtid="{D5CDD505-2E9C-101B-9397-08002B2CF9AE}" pid="3" name="MSIP_Label_690d47f2-2d0a-4515-b8de-e13c18f23c62_SetDate">
    <vt:lpwstr>2021-03-14T05:28:34Z</vt:lpwstr>
  </property>
  <property fmtid="{D5CDD505-2E9C-101B-9397-08002B2CF9AE}" pid="4" name="MSIP_Label_690d47f2-2d0a-4515-b8de-e13c18f23c62_Method">
    <vt:lpwstr>Privileged</vt:lpwstr>
  </property>
  <property fmtid="{D5CDD505-2E9C-101B-9397-08002B2CF9AE}" pid="5" name="MSIP_Label_690d47f2-2d0a-4515-b8de-e13c18f23c62_Name">
    <vt:lpwstr>OFFICIAL</vt:lpwstr>
  </property>
  <property fmtid="{D5CDD505-2E9C-101B-9397-08002B2CF9AE}" pid="6" name="MSIP_Label_690d47f2-2d0a-4515-b8de-e13c18f23c62_SiteId">
    <vt:lpwstr>b46c1908-0334-4236-b978-585ee88e4199</vt:lpwstr>
  </property>
  <property fmtid="{D5CDD505-2E9C-101B-9397-08002B2CF9AE}" pid="7" name="MSIP_Label_690d47f2-2d0a-4515-b8de-e13c18f23c62_ActionId">
    <vt:lpwstr>25cc0046-df10-45bc-87ee-e9902a809f03</vt:lpwstr>
  </property>
  <property fmtid="{D5CDD505-2E9C-101B-9397-08002B2CF9AE}" pid="8" name="MSIP_Label_690d47f2-2d0a-4515-b8de-e13c18f23c62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OFFICIAL</vt:lpwstr>
  </property>
</Properties>
</file>