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407" r:id="rId3"/>
    <p:sldId id="271" r:id="rId4"/>
    <p:sldId id="272" r:id="rId5"/>
    <p:sldId id="273" r:id="rId6"/>
    <p:sldId id="408" r:id="rId7"/>
    <p:sldId id="409" r:id="rId8"/>
    <p:sldId id="410" r:id="rId9"/>
    <p:sldId id="411" r:id="rId10"/>
    <p:sldId id="412" r:id="rId11"/>
    <p:sldId id="41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49" autoAdjust="0"/>
    <p:restoredTop sz="74788" autoAdjust="0"/>
  </p:normalViewPr>
  <p:slideViewPr>
    <p:cSldViewPr snapToGrid="0">
      <p:cViewPr varScale="1">
        <p:scale>
          <a:sx n="81" d="100"/>
          <a:sy n="81" d="100"/>
        </p:scale>
        <p:origin x="522" y="102"/>
      </p:cViewPr>
      <p:guideLst/>
    </p:cSldViewPr>
  </p:slideViewPr>
  <p:outlineViewPr>
    <p:cViewPr>
      <p:scale>
        <a:sx n="33" d="100"/>
        <a:sy n="33" d="100"/>
      </p:scale>
      <p:origin x="0" y="-57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C494D-7044-4E0A-80CA-5E6BF3B053A6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AA983-85EB-42D9-8F70-51E9F1EB2EF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5880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2494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7733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CBB40-EE09-442C-A2EE-2F11789DF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B11676-814D-4CF7-8E08-DD99FEB4D9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EB048-0DE4-4B48-82AC-2CF497D6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7A779-EF73-41AD-9B24-9A087A1B5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1B6C6-A765-4382-AF19-4E872CF8C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6A5B24-8F5D-49F3-8E33-2F17961D883D}"/>
              </a:ext>
            </a:extLst>
          </p:cNvPr>
          <p:cNvSpPr/>
          <p:nvPr userDrawn="1"/>
        </p:nvSpPr>
        <p:spPr>
          <a:xfrm>
            <a:off x="5537200" y="-88900"/>
            <a:ext cx="98425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4399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56F0E-A770-4639-9606-F6B5704E4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9EAF49-0BF2-4672-9988-446FEA428B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3F12A-1BBC-4422-8225-A16AB5CA4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5BE2A-6857-4AC6-8767-5BAF5ECC4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AC6A8-1969-4BEE-A3D4-10CAA3743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7181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8E2BC0-080B-467E-8E6C-94068956D2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F962F4-FB3E-4A71-B7B8-D1B9BBD348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4BA21-1B61-4584-B71B-64B195226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FA0EE-53A4-4329-8073-056E5C934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D4878-9C20-4D3E-9BDF-935152CF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7022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8E1CE-693D-4B77-BA5C-DC061356C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459"/>
            <a:ext cx="12192000" cy="109114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D9DAA-97E0-4151-9F84-FA4AB62F9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4351867" cy="45381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D7DD5-EA83-4EFF-BB39-2EA020742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C8101-E83C-4CA1-A2C6-8D05A4777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CEC65-7D8B-4362-9F5D-482847A75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C52382-A7A8-4809-B608-997A882E76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9665746" y="1571297"/>
            <a:ext cx="3764928" cy="8953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E1402F-2F64-49EE-A133-4B59AF665A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421598" y="4011519"/>
            <a:ext cx="1770402" cy="28742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BD188A-D11E-4409-8E40-D5E92984834D}"/>
              </a:ext>
            </a:extLst>
          </p:cNvPr>
          <p:cNvSpPr/>
          <p:nvPr userDrawn="1"/>
        </p:nvSpPr>
        <p:spPr>
          <a:xfrm>
            <a:off x="5537200" y="-88900"/>
            <a:ext cx="98425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7852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9F1A6-DCD4-4736-8E75-5A69E6DD4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95B4D-B60F-4422-B50D-C95BF1527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FADE3-37FE-44A6-A5A1-64E20E596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857EC-7FC2-48EE-AF44-F459838EA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DB7E9-BBBF-4CA9-A88D-202A26A5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7878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DE91C-1340-485C-9054-080C8F06C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B5F3F-1163-465C-85A1-092D97763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021A1F-0828-4361-A899-2992049D5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67C49-33C3-43A4-B9A2-68E030919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5779D-5090-42DC-9C2C-A5406C33B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7CA7AC-722D-4641-B4B4-CA88AC97E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275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021EB-64A5-432F-B246-95CE24112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2B3F2-7000-43CB-89CF-89199C46D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F2F9F3-284B-4D01-B170-245897E20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64A3E-1741-40A0-AF86-3DBEAC2856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DDC7ED-0161-4411-8935-FA3E324C8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2C4278-76AC-4762-A038-D0087CDC6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43F178-0BCB-427F-8DF5-D7DD9E36C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FC76B1-931F-44E6-9A91-FD137D0ED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575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A0A67-5C64-4E71-9B19-69CF8CD60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521EAD-E198-4DF9-925F-F1E1E787F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C81D5A-24EF-4BE1-9BEE-A696ED5A3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045516-B212-4DA2-959D-6FD88EA30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5480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182317-163A-488A-A363-684239F3F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38ABB-809C-4667-805C-53C01BD7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99E1A-482B-4937-ACAA-0D2B4CAF2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054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6CF8-55A3-462F-BCC5-24BEDACA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6E226-37FC-4369-B2CA-31389A5E1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A5B4A2-535F-4533-909B-B8D9B8F1E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2FE1D-27DB-47FB-9FCC-C44BF603C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E8E2C-0BF8-4448-A5FC-AD63DB41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6BDFD7-B6FB-4191-852C-1AAE5DC12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4519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D3249-734C-435D-85FA-C4959D1B5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33F6E9-46FD-4B24-9E37-73417F7683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B41CC2-72C9-4983-B70C-AD46B0D04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C3705-739D-4719-9891-E6F70D5B1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0914F-CD80-4601-BA5F-5CE96E09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D560F-2B71-4903-A259-3D7F37687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027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0A1EF8-BFCD-4AE3-AEC7-7D4ED1F7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872A2-2C59-4A02-A159-10EF770FC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7815F-DE9C-4EF6-AAD0-6475923807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E7659-A00D-4167-8F53-8B47CFF712E7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C5216-B440-4B43-95F0-C5D0E5860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E0C73-CEAC-465D-86E3-254A801B8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FDA833-6DF9-45E5-9E57-142945972EE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28462" y="0"/>
            <a:ext cx="585788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AU" sz="1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114741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7E3C3-7239-449D-AAC9-9B5929B4D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0" y="304800"/>
            <a:ext cx="5715000" cy="3898559"/>
          </a:xfrm>
        </p:spPr>
        <p:txBody>
          <a:bodyPr>
            <a:normAutofit/>
          </a:bodyPr>
          <a:lstStyle/>
          <a:p>
            <a:r>
              <a:rPr lang="en-GB" sz="8800" b="0" dirty="0">
                <a:latin typeface="Impact" panose="020B0806030902050204" pitchFamily="34" charset="0"/>
              </a:rPr>
              <a:t>MANAGING EXTREME WILDFIRES</a:t>
            </a:r>
            <a:endParaRPr lang="en-AU" sz="8800" b="0" dirty="0"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648F69-5647-4E77-A90E-D8B770990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0" y="4543865"/>
            <a:ext cx="5598886" cy="1885964"/>
          </a:xfrm>
        </p:spPr>
        <p:txBody>
          <a:bodyPr/>
          <a:lstStyle/>
          <a:p>
            <a:r>
              <a:rPr lang="en-GB" b="0" dirty="0"/>
              <a:t>A virtual PDP Workshop for the 2021 AFAC Conference.</a:t>
            </a:r>
          </a:p>
          <a:p>
            <a:r>
              <a:rPr lang="en-GB" b="0" dirty="0"/>
              <a:t>Rick McRae, Jason Sharples</a:t>
            </a:r>
          </a:p>
          <a:p>
            <a:r>
              <a:rPr lang="en-GB" b="0" dirty="0"/>
              <a:t>UNSW Bushfire Research Group.</a:t>
            </a:r>
            <a:endParaRPr lang="en-AU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8CFF92-B5CC-4022-A959-D0B33A912C83}"/>
              </a:ext>
            </a:extLst>
          </p:cNvPr>
          <p:cNvSpPr txBox="1"/>
          <p:nvPr/>
        </p:nvSpPr>
        <p:spPr>
          <a:xfrm>
            <a:off x="6934200" y="6429829"/>
            <a:ext cx="514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VIIRS hotspots &amp; H8 imagery. Data: NASA, JAXA</a:t>
            </a:r>
            <a:endParaRPr lang="en-AU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E0148693-4C55-41EA-BF84-5CD297D14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0050" y="0"/>
            <a:ext cx="72009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C4D421A-9CC4-4503-B156-4DA8D529A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17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90"/>
    </mc:Choice>
    <mc:Fallback>
      <p:transition spd="slow" advTm="12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4E807-8D59-431E-B10A-37B078A07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Terrain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1D7E1-89BD-4E21-ACF8-12A2B00B4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Association of fire activity with terrain indices.</a:t>
            </a:r>
          </a:p>
          <a:p>
            <a:r>
              <a:rPr lang="en-GB" dirty="0"/>
              <a:t>Brown back colour – rugged landscapes</a:t>
            </a:r>
          </a:p>
          <a:p>
            <a:r>
              <a:rPr lang="en-GB" dirty="0"/>
              <a:t>Explains some intense fire activity</a:t>
            </a:r>
          </a:p>
          <a:p>
            <a:r>
              <a:rPr lang="en-GB" dirty="0"/>
              <a:t>BUFE detection - VLS</a:t>
            </a:r>
          </a:p>
          <a:p>
            <a:r>
              <a:rPr lang="en-GB" dirty="0"/>
              <a:t>Shows areas where suppression should not be attempted.</a:t>
            </a:r>
            <a:endParaRPr lang="en-AU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8AD2DD85-49D4-4390-B8EA-71A5F5E2F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67" y="26459"/>
            <a:ext cx="5847907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0DB160A-3C70-41EA-95E4-6B38E59555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89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39"/>
    </mc:Choice>
    <mc:Fallback>
      <p:transition spd="slow" advTm="68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647D9-F424-4683-85FE-190B83CF0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BUFEs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982FC-C117-453A-AC61-B34A6669F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Mapping of BUFEs after-the-fact.</a:t>
            </a:r>
          </a:p>
          <a:p>
            <a:r>
              <a:rPr lang="en-GB" dirty="0"/>
              <a:t>Validates deductions in real-time.</a:t>
            </a:r>
          </a:p>
          <a:p>
            <a:r>
              <a:rPr lang="en-GB" dirty="0"/>
              <a:t>Important for science later.</a:t>
            </a:r>
            <a:endParaRPr lang="en-AU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CF6350CC-0A0A-4A53-BC80-AB6321F46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67" y="26459"/>
            <a:ext cx="5887192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3FA8CDA-A449-4446-9539-D1F013A1A5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8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91"/>
    </mc:Choice>
    <mc:Fallback>
      <p:transition spd="slow" advTm="40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6CF2-06C3-41B8-BC7A-D1D5AC2AD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A2CB6-D33A-4B85-90D7-B3F67E07E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E8CEE-CB9F-48D1-BE9E-8C55A2BF2714}"/>
              </a:ext>
            </a:extLst>
          </p:cNvPr>
          <p:cNvSpPr txBox="1"/>
          <p:nvPr/>
        </p:nvSpPr>
        <p:spPr>
          <a:xfrm>
            <a:off x="0" y="1889983"/>
            <a:ext cx="119253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800" dirty="0">
                <a:latin typeface="Impact" panose="020B0806030902050204" pitchFamily="34" charset="0"/>
              </a:rPr>
              <a:t>MAPPING</a:t>
            </a:r>
            <a:endParaRPr lang="en-AU" sz="20800" dirty="0">
              <a:latin typeface="Impact" panose="020B080603090205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7427510-8A00-4861-A864-6BD54E650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34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4"/>
    </mc:Choice>
    <mc:Fallback>
      <p:transition spd="slow" advTm="4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36714-4C34-45CE-92D5-EF746D765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BUFE mapping</a:t>
            </a:r>
            <a:endParaRPr lang="en-AU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A7A25-8F10-4C5A-9BAC-23457C7DC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7326923" cy="4538132"/>
          </a:xfrm>
        </p:spPr>
        <p:txBody>
          <a:bodyPr>
            <a:normAutofit fontScale="92500"/>
          </a:bodyPr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Not just fire perimeter mapping: flaming area geometry + smouldering area + spotting</a:t>
            </a:r>
          </a:p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Intelligence objectives: perimeter mapping vs BUFE detection</a:t>
            </a:r>
          </a:p>
          <a:p>
            <a:pPr lvl="0"/>
            <a:r>
              <a:rPr lang="en-AU" sz="4400" b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Does it reflect </a:t>
            </a:r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predictions?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AC15D8E-EAA6-462E-9923-49964EA9E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6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14"/>
    </mc:Choice>
    <mc:Fallback>
      <p:transition spd="slow" advTm="38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CA002-6A9A-4059-A19D-4F01BDD3F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Hotspots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CC773-1178-4E01-A351-25F5457D0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4351867" cy="512882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MODIS</a:t>
            </a:r>
          </a:p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VIIRS</a:t>
            </a:r>
          </a:p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H8</a:t>
            </a:r>
          </a:p>
          <a:p>
            <a:pPr lvl="0"/>
            <a:endParaRPr lang="en-AU" sz="4400" b="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NASA FIRMS/ </a:t>
            </a:r>
            <a:r>
              <a:rPr lang="en-AU" sz="4400" b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WorldView</a:t>
            </a:r>
            <a:endParaRPr lang="en-AU" sz="4400" b="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DEA</a:t>
            </a:r>
          </a:p>
          <a:p>
            <a:pPr lvl="0"/>
            <a:r>
              <a:rPr lang="en-AU" sz="4400" b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FireWatch</a:t>
            </a:r>
            <a:endParaRPr lang="en-AU" sz="4400" b="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NAFI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C0028E-95E0-4825-9ED6-3A322D53D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5859" y="2503502"/>
            <a:ext cx="2401113" cy="19586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BB009BD-698F-4BFE-8F08-52860C8A5D9B}"/>
              </a:ext>
            </a:extLst>
          </p:cNvPr>
          <p:cNvSpPr txBox="1"/>
          <p:nvPr/>
        </p:nvSpPr>
        <p:spPr>
          <a:xfrm>
            <a:off x="3904180" y="2328689"/>
            <a:ext cx="37600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From top left: </a:t>
            </a:r>
            <a:r>
              <a:rPr lang="en-GB" dirty="0" err="1"/>
              <a:t>WorldView</a:t>
            </a:r>
            <a:r>
              <a:rPr lang="en-GB" dirty="0"/>
              <a:t> MODIS, </a:t>
            </a:r>
            <a:br>
              <a:rPr lang="en-GB" dirty="0"/>
            </a:br>
            <a:r>
              <a:rPr lang="en-GB" dirty="0" err="1"/>
              <a:t>LandGate</a:t>
            </a:r>
            <a:r>
              <a:rPr lang="en-GB" dirty="0"/>
              <a:t> VIIRS, </a:t>
            </a:r>
            <a:br>
              <a:rPr lang="en-GB" dirty="0"/>
            </a:br>
            <a:r>
              <a:rPr lang="en-GB" dirty="0" err="1"/>
              <a:t>LandGate</a:t>
            </a:r>
            <a:r>
              <a:rPr lang="en-GB" dirty="0"/>
              <a:t> H8, </a:t>
            </a:r>
            <a:br>
              <a:rPr lang="en-GB" dirty="0"/>
            </a:br>
            <a:r>
              <a:rPr lang="en-GB" dirty="0"/>
              <a:t>GA DEA hotspots, </a:t>
            </a:r>
            <a:br>
              <a:rPr lang="en-GB" dirty="0"/>
            </a:br>
            <a:r>
              <a:rPr lang="en-GB" dirty="0" err="1"/>
              <a:t>LandGate</a:t>
            </a:r>
            <a:r>
              <a:rPr lang="en-GB" dirty="0"/>
              <a:t> NOAA, </a:t>
            </a:r>
            <a:br>
              <a:rPr lang="en-GB" dirty="0"/>
            </a:br>
            <a:r>
              <a:rPr lang="en-GB" dirty="0" err="1"/>
              <a:t>LandGate</a:t>
            </a:r>
            <a:r>
              <a:rPr lang="en-GB" dirty="0"/>
              <a:t> MODIS.  </a:t>
            </a:r>
            <a:br>
              <a:rPr lang="en-GB" dirty="0"/>
            </a:br>
            <a:r>
              <a:rPr lang="en-GB" dirty="0"/>
              <a:t>Bottom left: NAFI masked out in this area.</a:t>
            </a:r>
            <a:endParaRPr lang="en-AU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8B8F0E5-32BD-4C84-8977-048985E0FF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9367" y="268013"/>
            <a:ext cx="2722588" cy="182366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28DD7BB-891F-4030-AD8F-26A1BE7F6A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5775" y="4839342"/>
            <a:ext cx="2401197" cy="19257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060567A-9B8C-4DB1-B04F-40B38E4BF9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9750" y="4839342"/>
            <a:ext cx="2496573" cy="19651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27BA5CC-5D27-488F-884C-7B4A0A8A59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1004" y="258843"/>
            <a:ext cx="2401113" cy="194029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C936CD9-2786-4BD1-B19F-64250DFEEB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5861" y="252301"/>
            <a:ext cx="2401112" cy="192009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194AAA3-050D-4609-86D0-F3B532BAA9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33725" y="4835953"/>
            <a:ext cx="2496573" cy="199558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4C5DF34-689E-499E-8E3A-6238924881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42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82"/>
    </mc:Choice>
    <mc:Fallback>
      <p:transition spd="slow" advTm="87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A373D-5D7A-4776-AE4A-4FE8A52A5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Lack of hotspots</a:t>
            </a:r>
            <a:endParaRPr lang="en-AU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DBF3A-1F92-4515-95E4-69ED11BB6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4351867" cy="4459234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Diagnostic for BUFE</a:t>
            </a:r>
          </a:p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Compare to burn area imagery</a:t>
            </a:r>
          </a:p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Satellite imagery, NDBI</a:t>
            </a:r>
          </a:p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Radar</a:t>
            </a:r>
          </a:p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Satellite data</a:t>
            </a:r>
          </a:p>
          <a:p>
            <a:pPr lvl="0"/>
            <a:r>
              <a:rPr lang="en-AU" sz="4400" dirty="0">
                <a:latin typeface="+mj-lt"/>
                <a:ea typeface="+mj-ea"/>
                <a:cs typeface="+mj-cs"/>
              </a:rPr>
              <a:t>Fire agency data</a:t>
            </a:r>
            <a:endParaRPr lang="en-AU" sz="4400" b="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CDD063-696D-4789-8DE2-AE4C9ACA1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214" y="0"/>
            <a:ext cx="747378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2618C3-7069-476C-914D-9E7EE6343EEA}"/>
              </a:ext>
            </a:extLst>
          </p:cNvPr>
          <p:cNvSpPr txBox="1"/>
          <p:nvPr/>
        </p:nvSpPr>
        <p:spPr>
          <a:xfrm>
            <a:off x="1160586" y="5836980"/>
            <a:ext cx="3987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Black = MODIS hotspots</a:t>
            </a:r>
          </a:p>
          <a:p>
            <a:r>
              <a:rPr lang="en-GB" sz="2400" dirty="0"/>
              <a:t>Red = Area burnt in BUFEs</a:t>
            </a:r>
            <a:endParaRPr lang="en-AU" sz="24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76C96D4-A4C8-403F-8B1B-79DB30929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89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61"/>
    </mc:Choice>
    <mc:Fallback>
      <p:transition spd="slow" advTm="69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8EA7-4A16-49E0-A4E5-95B6E8388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Perimeter mapping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D0276-AAA0-4877-900C-CD690F7E5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Map an isochrone to track a fire’s progress.</a:t>
            </a:r>
            <a:endParaRPr lang="en-AU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C70CDC2A-6989-403D-9995-AB7D48240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67" y="0"/>
            <a:ext cx="5839047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ED3725F-0BAA-4D7F-960F-41061466B0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93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00"/>
    </mc:Choice>
    <mc:Fallback>
      <p:transition spd="slow" advTm="23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0B9DF-4323-48FD-B8A8-9E274FE9B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Satellite imagery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80B44-ACFE-4373-A616-29385597B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Careful interpretation required – a lot of the glow here is reflected off cloud.</a:t>
            </a:r>
            <a:endParaRPr lang="en-AU" dirty="0"/>
          </a:p>
        </p:txBody>
      </p:sp>
      <p:pic>
        <p:nvPicPr>
          <p:cNvPr id="5" name="Picture 4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3E3994D4-854C-429A-8C14-A52BF4DB1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67" y="38018"/>
            <a:ext cx="5888545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290D8CD-8F72-4B7D-8ECE-AB55D7F60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6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17"/>
    </mc:Choice>
    <mc:Fallback>
      <p:transition spd="slow" advTm="25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14160-7FB4-42A3-951F-49BBDFD80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Radar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72A0C-19A5-48BA-A268-A9C64D3A7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Plume base detection &amp; movement</a:t>
            </a:r>
          </a:p>
          <a:p>
            <a:r>
              <a:rPr lang="en-GB" dirty="0"/>
              <a:t>BUFE detection</a:t>
            </a:r>
          </a:p>
          <a:p>
            <a:r>
              <a:rPr lang="en-GB" dirty="0"/>
              <a:t>Doppler - vorticity</a:t>
            </a:r>
            <a:endParaRPr lang="en-AU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644CA0AF-FCD4-448C-9D57-9E53CC703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67" y="26459"/>
            <a:ext cx="5892209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20A07B6-E11C-42BC-890C-E41BB5BF67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21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59"/>
    </mc:Choice>
    <mc:Fallback>
      <p:transition spd="slow" advTm="54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58C6F-1F61-435E-A13E-31722F25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Hotspots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AF16E-F8C5-44D3-B16B-82E5A1BAB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MODIS -&gt; VIIRS</a:t>
            </a:r>
          </a:p>
          <a:p>
            <a:r>
              <a:rPr lang="en-GB" dirty="0"/>
              <a:t>FRP mapping:</a:t>
            </a:r>
          </a:p>
          <a:p>
            <a:pPr lvl="1"/>
            <a:r>
              <a:rPr lang="en-GB" dirty="0"/>
              <a:t>Variations in intensity</a:t>
            </a:r>
          </a:p>
          <a:p>
            <a:pPr lvl="1"/>
            <a:r>
              <a:rPr lang="en-GB" dirty="0" err="1"/>
              <a:t>Linefire</a:t>
            </a:r>
            <a:endParaRPr lang="en-GB" dirty="0"/>
          </a:p>
          <a:p>
            <a:pPr lvl="1"/>
            <a:r>
              <a:rPr lang="en-GB" dirty="0"/>
              <a:t>Deep flaming</a:t>
            </a:r>
          </a:p>
          <a:p>
            <a:pPr lvl="1"/>
            <a:r>
              <a:rPr lang="en-GB" dirty="0"/>
              <a:t>BUFE detection</a:t>
            </a:r>
            <a:endParaRPr lang="en-AU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B96F46D3-ED51-4C53-AE88-EDCDC3357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036" y="26459"/>
            <a:ext cx="5883395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5EFA2AE-53AF-4F3A-8088-7B0AEED8B3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65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26"/>
    </mc:Choice>
    <mc:Fallback>
      <p:transition spd="slow" advTm="51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107109</TotalTime>
  <Words>250</Words>
  <Application>Microsoft Office PowerPoint</Application>
  <PresentationFormat>Widescreen</PresentationFormat>
  <Paragraphs>56</Paragraphs>
  <Slides>11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Impact</vt:lpstr>
      <vt:lpstr>Office Theme</vt:lpstr>
      <vt:lpstr>MANAGING EXTREME WILDFIRES</vt:lpstr>
      <vt:lpstr>PowerPoint Presentation</vt:lpstr>
      <vt:lpstr>BUFE mapping</vt:lpstr>
      <vt:lpstr>Hotspots</vt:lpstr>
      <vt:lpstr>Lack of hotspots</vt:lpstr>
      <vt:lpstr>Perimeter mapping</vt:lpstr>
      <vt:lpstr>Satellite imagery</vt:lpstr>
      <vt:lpstr>Radar</vt:lpstr>
      <vt:lpstr>Hotspots</vt:lpstr>
      <vt:lpstr>Terrain</vt:lpstr>
      <vt:lpstr>BUFEs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McRae, Rick</dc:creator>
  <cp:lastModifiedBy>mcrae2611@gmail.com</cp:lastModifiedBy>
  <cp:revision>189</cp:revision>
  <dcterms:created xsi:type="dcterms:W3CDTF">2021-03-14T05:21:07Z</dcterms:created>
  <dcterms:modified xsi:type="dcterms:W3CDTF">2021-09-14T08:48:43Z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90d47f2-2d0a-4515-b8de-e13c18f23c62_Enabled">
    <vt:lpwstr>true</vt:lpwstr>
  </property>
  <property fmtid="{D5CDD505-2E9C-101B-9397-08002B2CF9AE}" pid="3" name="MSIP_Label_690d47f2-2d0a-4515-b8de-e13c18f23c62_SetDate">
    <vt:lpwstr>2021-03-14T05:28:34Z</vt:lpwstr>
  </property>
  <property fmtid="{D5CDD505-2E9C-101B-9397-08002B2CF9AE}" pid="4" name="MSIP_Label_690d47f2-2d0a-4515-b8de-e13c18f23c62_Method">
    <vt:lpwstr>Privileged</vt:lpwstr>
  </property>
  <property fmtid="{D5CDD505-2E9C-101B-9397-08002B2CF9AE}" pid="5" name="MSIP_Label_690d47f2-2d0a-4515-b8de-e13c18f23c62_Name">
    <vt:lpwstr>OFFICIAL</vt:lpwstr>
  </property>
  <property fmtid="{D5CDD505-2E9C-101B-9397-08002B2CF9AE}" pid="6" name="MSIP_Label_690d47f2-2d0a-4515-b8de-e13c18f23c62_SiteId">
    <vt:lpwstr>b46c1908-0334-4236-b978-585ee88e4199</vt:lpwstr>
  </property>
  <property fmtid="{D5CDD505-2E9C-101B-9397-08002B2CF9AE}" pid="7" name="MSIP_Label_690d47f2-2d0a-4515-b8de-e13c18f23c62_ActionId">
    <vt:lpwstr>25cc0046-df10-45bc-87ee-e9902a809f03</vt:lpwstr>
  </property>
  <property fmtid="{D5CDD505-2E9C-101B-9397-08002B2CF9AE}" pid="8" name="MSIP_Label_690d47f2-2d0a-4515-b8de-e13c18f23c62_ContentBits">
    <vt:lpwstr>1</vt:lpwstr>
  </property>
  <property fmtid="{D5CDD505-2E9C-101B-9397-08002B2CF9AE}" pid="9" name="ClassificationContentMarkingHeaderLocations">
    <vt:lpwstr>Office Theme:8</vt:lpwstr>
  </property>
  <property fmtid="{D5CDD505-2E9C-101B-9397-08002B2CF9AE}" pid="10" name="ClassificationContentMarkingHeaderText">
    <vt:lpwstr>OFFICIAL</vt:lpwstr>
  </property>
</Properties>
</file>