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78" r:id="rId4"/>
    <p:sldId id="279" r:id="rId5"/>
    <p:sldId id="356" r:id="rId6"/>
    <p:sldId id="357" r:id="rId7"/>
    <p:sldId id="281" r:id="rId8"/>
    <p:sldId id="313" r:id="rId9"/>
    <p:sldId id="312" r:id="rId10"/>
    <p:sldId id="311" r:id="rId11"/>
    <p:sldId id="323" r:id="rId12"/>
    <p:sldId id="282" r:id="rId13"/>
    <p:sldId id="283" r:id="rId14"/>
    <p:sldId id="284" r:id="rId15"/>
    <p:sldId id="358" r:id="rId16"/>
    <p:sldId id="354" r:id="rId17"/>
    <p:sldId id="359" r:id="rId18"/>
    <p:sldId id="35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9" autoAdjust="0"/>
    <p:restoredTop sz="74788" autoAdjust="0"/>
  </p:normalViewPr>
  <p:slideViewPr>
    <p:cSldViewPr snapToGrid="0">
      <p:cViewPr varScale="1">
        <p:scale>
          <a:sx n="85" d="100"/>
          <a:sy n="85" d="100"/>
        </p:scale>
        <p:origin x="1200" y="114"/>
      </p:cViewPr>
      <p:guideLst/>
    </p:cSldViewPr>
  </p:slideViewPr>
  <p:outlineViewPr>
    <p:cViewPr>
      <p:scale>
        <a:sx n="33" d="100"/>
        <a:sy n="33" d="100"/>
      </p:scale>
      <p:origin x="0" y="-57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C494D-7044-4E0A-80CA-5E6BF3B053A6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AA983-85EB-42D9-8F70-51E9F1EB2E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58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3303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8343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803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889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331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BB40-EE09-442C-A2EE-2F11789DF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11676-814D-4CF7-8E08-DD99FEB4D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EB048-0DE4-4B48-82AC-2CF497D6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7A779-EF73-41AD-9B24-9A087A1B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B6C6-A765-4382-AF19-4E872CF8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39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6F0E-A770-4639-9606-F6B5704E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EAF49-0BF2-4672-9988-446FEA428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3F12A-1BBC-4422-8225-A16AB5CA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BE2A-6857-4AC6-8767-5BAF5ECC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AC6A8-1969-4BEE-A3D4-10CAA37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718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8E2BC0-080B-467E-8E6C-94068956D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962F4-FB3E-4A71-B7B8-D1B9BBD34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4BA21-1B61-4584-B71B-64B19522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FA0EE-53A4-4329-8073-056E5C93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4878-9C20-4D3E-9BDF-935152CF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702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E1CE-693D-4B77-BA5C-DC061356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59"/>
            <a:ext cx="12192000" cy="10911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D9DAA-97E0-4151-9F84-FA4AB62F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4538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D7DD5-EA83-4EFF-BB39-2EA02074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C8101-E83C-4CA1-A2C6-8D05A477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EC65-7D8B-4362-9F5D-482847A7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52382-A7A8-4809-B608-997A882E7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665746" y="1571297"/>
            <a:ext cx="3764928" cy="895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1402F-2F64-49EE-A133-4B59AF665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421598" y="4011519"/>
            <a:ext cx="1770402" cy="28742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B444FC-730D-4CC5-BB36-E17679FCA92C}"/>
              </a:ext>
            </a:extLst>
          </p:cNvPr>
          <p:cNvSpPr/>
          <p:nvPr userDrawn="1"/>
        </p:nvSpPr>
        <p:spPr>
          <a:xfrm>
            <a:off x="5347854" y="-321012"/>
            <a:ext cx="1177637" cy="64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785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F1A6-DCD4-4736-8E75-5A69E6DD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95B4D-B60F-4422-B50D-C95BF152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ADE3-37FE-44A6-A5A1-64E20E59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57EC-7FC2-48EE-AF44-F459838E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B7E9-BBBF-4CA9-A88D-202A26A5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87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E91C-1340-485C-9054-080C8F06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B5F3F-1163-465C-85A1-092D97763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21A1F-0828-4361-A899-2992049D5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67C49-33C3-43A4-B9A2-68E03091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5779D-5090-42DC-9C2C-A5406C33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CA7AC-722D-4641-B4B4-CA88AC97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75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21EB-64A5-432F-B246-95CE2411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2B3F2-7000-43CB-89CF-89199C46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2F9F3-284B-4D01-B170-245897E20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64A3E-1741-40A0-AF86-3DBEAC285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DC7ED-0161-4411-8935-FA3E324C8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C4278-76AC-4762-A038-D0087CDC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3F178-0BCB-427F-8DF5-D7DD9E36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C76B1-931F-44E6-9A91-FD137D0E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75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0A67-5C64-4E71-9B19-69CF8CD6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21EAD-E198-4DF9-925F-F1E1E787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81D5A-24EF-4BE1-9BEE-A696ED5A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45516-B212-4DA2-959D-6FD88EA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54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82317-163A-488A-A363-684239F3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38ABB-809C-4667-805C-53C01BD7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99E1A-482B-4937-ACAA-0D2B4CAF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5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6CF8-55A3-462F-BCC5-24BEDACA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E226-37FC-4369-B2CA-31389A5E1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4A2-535F-4533-909B-B8D9B8F1E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2FE1D-27DB-47FB-9FCC-C44BF603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E8E2C-0BF8-4448-A5FC-AD63DB41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BDFD7-B6FB-4191-852C-1AAE5DC1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451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3249-734C-435D-85FA-C4959D1B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3F6E9-46FD-4B24-9E37-73417F768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41CC2-72C9-4983-B70C-AD46B0D04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3705-739D-4719-9891-E6F70D5B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0914F-CD80-4601-BA5F-5CE96E09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D560F-2B71-4903-A259-3D7F3768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27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A1EF8-BFCD-4AE3-AEC7-7D4ED1F7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72A2-2C59-4A02-A159-10EF770FC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815F-DE9C-4EF6-AAD0-647592380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E7659-A00D-4167-8F53-8B47CFF712E7}" type="datetimeFigureOut">
              <a:rPr lang="en-AU" smtClean="0"/>
              <a:t>18/09/2021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C5216-B440-4B43-95F0-C5D0E5860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E0C73-CEAC-465D-86E3-254A801B8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DA833-6DF9-45E5-9E57-142945972E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28462" y="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AU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14741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ighfirerisk.com.au/maps/index.ht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BF245A-0C60-4516-923D-BA0E18A7F24D}"/>
              </a:ext>
            </a:extLst>
          </p:cNvPr>
          <p:cNvSpPr/>
          <p:nvPr/>
        </p:nvSpPr>
        <p:spPr>
          <a:xfrm>
            <a:off x="5347854" y="-321012"/>
            <a:ext cx="1177637" cy="64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7E3C3-7239-449D-AAC9-9B5929B4D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0" y="304800"/>
            <a:ext cx="5715000" cy="3898559"/>
          </a:xfrm>
        </p:spPr>
        <p:txBody>
          <a:bodyPr>
            <a:normAutofit/>
          </a:bodyPr>
          <a:lstStyle/>
          <a:p>
            <a:r>
              <a:rPr lang="en-GB" sz="8800" b="0" dirty="0">
                <a:latin typeface="Impact" panose="020B0806030902050204" pitchFamily="34" charset="0"/>
              </a:rPr>
              <a:t>MANAGING EXTREME WILDFIRES</a:t>
            </a:r>
            <a:endParaRPr lang="en-AU" sz="8800" b="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48F69-5647-4E77-A90E-D8B770990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0" y="4543865"/>
            <a:ext cx="5598886" cy="1885964"/>
          </a:xfrm>
        </p:spPr>
        <p:txBody>
          <a:bodyPr/>
          <a:lstStyle/>
          <a:p>
            <a:r>
              <a:rPr lang="en-GB" b="0" dirty="0"/>
              <a:t>A virtual PDP Workshop for the 2021 AFAC Conference.</a:t>
            </a:r>
          </a:p>
          <a:p>
            <a:r>
              <a:rPr lang="en-GB" b="0" dirty="0"/>
              <a:t>Rick McRae, Jason Sharples</a:t>
            </a:r>
          </a:p>
          <a:p>
            <a:r>
              <a:rPr lang="en-GB" b="0" dirty="0"/>
              <a:t>UNSW Bushfire Research Group.</a:t>
            </a:r>
            <a:endParaRPr lang="en-AU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CFF92-B5CC-4022-A959-D0B33A912C83}"/>
              </a:ext>
            </a:extLst>
          </p:cNvPr>
          <p:cNvSpPr txBox="1"/>
          <p:nvPr/>
        </p:nvSpPr>
        <p:spPr>
          <a:xfrm>
            <a:off x="6527162" y="6352206"/>
            <a:ext cx="426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Radar: BoM; VIIRS hotspots: NASA FIRMS</a:t>
            </a:r>
            <a:endParaRPr lang="en-AU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CCDE7CF-9E95-47A5-97CE-26F493116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085"/>
            <a:ext cx="6513989" cy="642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F621-0FEA-4712-AB81-F0A35242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VLS-prone lands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9DF62-AAFF-450D-BDD6-5B6DCFD11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VLS generator maps are available. The colour used indicates the wind direction (plus or minus 40°) for which it is likely to be active when the speed exceeds 25 km/hr. </a:t>
            </a:r>
          </a:p>
          <a:p>
            <a:endParaRPr lang="en-GB" dirty="0"/>
          </a:p>
          <a:p>
            <a:r>
              <a:rPr lang="en-GB" dirty="0"/>
              <a:t>New model and new tools are being produced.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4AE40-CF8C-43C0-8C25-A6CC7DB1F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135" y="26459"/>
            <a:ext cx="4344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03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FB5D3-A769-4BD5-8A1D-98EDC7130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Ruggedness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8002E-9EED-4379-B520-196612F7F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Rugged landscapes interact strongly with the weather.</a:t>
            </a:r>
          </a:p>
          <a:p>
            <a:r>
              <a:rPr lang="en-GB" dirty="0"/>
              <a:t>No escalated fire in rugged landscapes has been extinguished, except when it rains or it leaves the rugged landscape.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C1CD5-1639-483D-A689-6DCBC39C9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257" y="26459"/>
            <a:ext cx="4310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07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23FB2-3E1B-41F4-89C0-3FECA116B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Radiosondes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19C7F-A272-49B0-B3DA-D67680756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5099538" cy="5248030"/>
          </a:xfrm>
        </p:spPr>
        <p:txBody>
          <a:bodyPr>
            <a:normAutofit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Profile moisture</a:t>
            </a:r>
          </a:p>
          <a:p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Instability - cap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Dry air to mix down</a:t>
            </a:r>
          </a:p>
          <a:p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LCL – cloud base</a:t>
            </a:r>
          </a:p>
          <a:p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Profile winds, wind shear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Fire Danger (part)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5D41DB4-15BC-4282-96E8-B457BC604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1" y="1117601"/>
            <a:ext cx="7175499" cy="574039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3420E4-D3D1-48C7-92F2-57D9706BAA71}"/>
              </a:ext>
            </a:extLst>
          </p:cNvPr>
          <p:cNvCxnSpPr>
            <a:cxnSpLocks/>
          </p:cNvCxnSpPr>
          <p:nvPr/>
        </p:nvCxnSpPr>
        <p:spPr>
          <a:xfrm>
            <a:off x="4372708" y="5740400"/>
            <a:ext cx="4947138" cy="5392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FD2982-62E8-4222-836D-90D8617B5649}"/>
              </a:ext>
            </a:extLst>
          </p:cNvPr>
          <p:cNvCxnSpPr>
            <a:cxnSpLocks/>
          </p:cNvCxnSpPr>
          <p:nvPr/>
        </p:nvCxnSpPr>
        <p:spPr>
          <a:xfrm>
            <a:off x="4067908" y="1384220"/>
            <a:ext cx="3341077" cy="13707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D19BA0-1030-46F3-BC97-E223717A3DCF}"/>
              </a:ext>
            </a:extLst>
          </p:cNvPr>
          <p:cNvCxnSpPr>
            <a:cxnSpLocks/>
          </p:cNvCxnSpPr>
          <p:nvPr/>
        </p:nvCxnSpPr>
        <p:spPr>
          <a:xfrm>
            <a:off x="3845169" y="2208744"/>
            <a:ext cx="5099538" cy="22577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56CA02-F530-4BE4-B120-F41519B7313B}"/>
              </a:ext>
            </a:extLst>
          </p:cNvPr>
          <p:cNvCxnSpPr>
            <a:cxnSpLocks/>
          </p:cNvCxnSpPr>
          <p:nvPr/>
        </p:nvCxnSpPr>
        <p:spPr>
          <a:xfrm>
            <a:off x="4806462" y="2930770"/>
            <a:ext cx="2754923" cy="13950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4A8242B-89E0-495C-A391-E0E2C59F6F16}"/>
              </a:ext>
            </a:extLst>
          </p:cNvPr>
          <p:cNvCxnSpPr>
            <a:cxnSpLocks/>
          </p:cNvCxnSpPr>
          <p:nvPr/>
        </p:nvCxnSpPr>
        <p:spPr>
          <a:xfrm>
            <a:off x="4208585" y="3704492"/>
            <a:ext cx="4736122" cy="15865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3BF8340-2FD5-4AB7-A471-93F891CD6A7F}"/>
              </a:ext>
            </a:extLst>
          </p:cNvPr>
          <p:cNvCxnSpPr>
            <a:cxnSpLocks/>
          </p:cNvCxnSpPr>
          <p:nvPr/>
        </p:nvCxnSpPr>
        <p:spPr>
          <a:xfrm>
            <a:off x="4677508" y="4466492"/>
            <a:ext cx="5943600" cy="12739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7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8A04D-BC3B-47CC-A263-078AC36CC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Spotting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7A4FA-165A-4905-80DC-EB2F16FBA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Ember sources: VLS, ember storms, drip torches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FMC below 5%</a:t>
            </a:r>
          </a:p>
          <a:p>
            <a:pPr lvl="0"/>
            <a:r>
              <a:rPr lang="en-AU" sz="4400" dirty="0">
                <a:latin typeface="+mj-lt"/>
                <a:ea typeface="+mj-ea"/>
                <a:cs typeface="+mj-cs"/>
              </a:rPr>
              <a:t>For VLS: wind speed over 25km/hr.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68A92-1372-49BA-9BF0-215D671E6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441" y="810141"/>
            <a:ext cx="6534335" cy="4930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03B240-B8C2-46F6-A752-3659D3610BA2}"/>
              </a:ext>
            </a:extLst>
          </p:cNvPr>
          <p:cNvSpPr txBox="1"/>
          <p:nvPr/>
        </p:nvSpPr>
        <p:spPr>
          <a:xfrm>
            <a:off x="3756074" y="6501084"/>
            <a:ext cx="700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Still from news video, 18 January 2003: Richard Moran, Nine News.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2864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AED5-F517-4A43-991B-B4C2982D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Threat footprints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84270-6CA2-4A1D-A252-DB7D42F18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0"/>
            <a:ext cx="9823938" cy="5564553"/>
          </a:xfrm>
        </p:spPr>
        <p:txBody>
          <a:bodyPr>
            <a:normAutofit lnSpcReduction="10000"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If a BUFE occurs or is expected to occur shortly, the goal is not a detailed threat map.</a:t>
            </a:r>
          </a:p>
          <a:p>
            <a:pPr lvl="0"/>
            <a:r>
              <a:rPr lang="en-AU" sz="4400" dirty="0">
                <a:latin typeface="+mj-lt"/>
                <a:ea typeface="+mj-ea"/>
                <a:cs typeface="+mj-cs"/>
              </a:rPr>
              <a:t>The goal is a large rectangle aligned with the </a:t>
            </a:r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steering wind.</a:t>
            </a:r>
          </a:p>
          <a:p>
            <a:pPr lvl="0"/>
            <a:r>
              <a:rPr lang="en-AU" sz="4400" dirty="0">
                <a:latin typeface="+mj-lt"/>
                <a:ea typeface="+mj-ea"/>
                <a:cs typeface="+mj-cs"/>
              </a:rPr>
              <a:t>We still lack guidance on how large it should be, but 15km through to 60km long have been inferred from case studies.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2770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8B03-D658-47A4-BF8F-1F3E52FEF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51535-9117-45AE-B04C-26D7D5CC7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9547"/>
            <a:ext cx="4546730" cy="5587999"/>
          </a:xfrm>
        </p:spPr>
        <p:txBody>
          <a:bodyPr>
            <a:normAutofit lnSpcReduction="10000"/>
          </a:bodyPr>
          <a:lstStyle/>
          <a:p>
            <a:r>
              <a:rPr lang="en-GB" sz="3200" dirty="0"/>
              <a:t>A fire ignites in a VLS-prone area with a NW wind. </a:t>
            </a:r>
          </a:p>
          <a:p>
            <a:r>
              <a:rPr lang="en-GB" sz="3200" dirty="0"/>
              <a:t>The threat footprint might look like this.</a:t>
            </a:r>
          </a:p>
          <a:p>
            <a:r>
              <a:rPr lang="en-GB" sz="3200" dirty="0"/>
              <a:t>The threat is classed as “instant” and is not considered to evolve as in a normal fire situation.</a:t>
            </a:r>
          </a:p>
          <a:p>
            <a:r>
              <a:rPr lang="en-GB" sz="3200" dirty="0"/>
              <a:t>It needs to consider wind strength and directional consistency.</a:t>
            </a:r>
            <a:endParaRPr lang="en-AU" sz="32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1759B15-6FF1-4321-95CF-E6517AC5F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730" y="-13300"/>
            <a:ext cx="764527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239B0E-F30E-4D0D-B7E6-A8060CCFAC1E}"/>
              </a:ext>
            </a:extLst>
          </p:cNvPr>
          <p:cNvSpPr txBox="1"/>
          <p:nvPr/>
        </p:nvSpPr>
        <p:spPr>
          <a:xfrm>
            <a:off x="397565" y="6493565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Image: NSW Govt Six Map.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2617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567354"/>
            <a:ext cx="9448801" cy="3352800"/>
          </a:xfrm>
        </p:spPr>
        <p:txBody>
          <a:bodyPr>
            <a:normAutofit/>
          </a:bodyPr>
          <a:lstStyle/>
          <a:p>
            <a:r>
              <a:rPr lang="en-GB" sz="4400" dirty="0"/>
              <a:t>BUFE threat footprints are getting larger, with compound runs over 50km no longer unusual.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3488485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D51A-9A91-44B4-8B34-F62EAC1E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992D1-CE59-482D-B447-2FD3B46A4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We know that when BUFEs blow-up, the FRP and rate of burning of area go up.</a:t>
            </a:r>
          </a:p>
          <a:p>
            <a:r>
              <a:rPr lang="en-AU" dirty="0"/>
              <a:t>So does radar </a:t>
            </a:r>
            <a:r>
              <a:rPr lang="en-AU" dirty="0" err="1"/>
              <a:t>echotop</a:t>
            </a:r>
            <a:r>
              <a:rPr lang="en-AU" dirty="0"/>
              <a:t>.</a:t>
            </a:r>
          </a:p>
          <a:p>
            <a:r>
              <a:rPr lang="en-AU" dirty="0"/>
              <a:t>Can we ask BoM to provide </a:t>
            </a:r>
            <a:r>
              <a:rPr lang="en-AU" dirty="0" err="1"/>
              <a:t>echotops</a:t>
            </a:r>
            <a:r>
              <a:rPr lang="en-AU" dirty="0"/>
              <a:t> as a real-time monitoring tool for detecting BUFEs in their early stages?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51525-8CDE-4F92-AEC6-00B4EB849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914" y="110242"/>
            <a:ext cx="6954086" cy="4789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825AEF-3C5A-45BA-A18B-C93680BAA625}"/>
              </a:ext>
            </a:extLst>
          </p:cNvPr>
          <p:cNvSpPr txBox="1"/>
          <p:nvPr/>
        </p:nvSpPr>
        <p:spPr>
          <a:xfrm>
            <a:off x="5237914" y="5362222"/>
            <a:ext cx="4820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Time series of </a:t>
            </a:r>
            <a:r>
              <a:rPr lang="en-AU" dirty="0" err="1"/>
              <a:t>echotops</a:t>
            </a:r>
            <a:r>
              <a:rPr lang="en-AU" dirty="0"/>
              <a:t> and low level radar reflectivity for the 2011 Grose Valley Fire. Black dots are VLS events seen in NSWRFS </a:t>
            </a:r>
            <a:r>
              <a:rPr lang="en-AU" dirty="0" err="1"/>
              <a:t>linescans</a:t>
            </a:r>
            <a:r>
              <a:rPr lang="en-AU" dirty="0"/>
              <a:t>. From: McRae, et al., Nat. Hazards Earth Syst. Sci., 15, 417–428, 2015.</a:t>
            </a:r>
          </a:p>
        </p:txBody>
      </p:sp>
    </p:spTree>
    <p:extLst>
      <p:ext uri="{BB962C8B-B14F-4D97-AF65-F5344CB8AC3E}">
        <p14:creationId xmlns:p14="http://schemas.microsoft.com/office/powerpoint/2010/main" val="1213563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2443-651C-4610-A3D3-07EFC8E5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76FB0-89F2-4E64-A12B-6AEBC44D9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9848F5-E863-4E6F-AD33-74E376B6B103}"/>
              </a:ext>
            </a:extLst>
          </p:cNvPr>
          <p:cNvSpPr txBox="1"/>
          <p:nvPr/>
        </p:nvSpPr>
        <p:spPr>
          <a:xfrm>
            <a:off x="-127000" y="1314966"/>
            <a:ext cx="11925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400" dirty="0">
                <a:latin typeface="Impact" panose="020B0806030902050204" pitchFamily="34" charset="0"/>
              </a:rPr>
              <a:t>Next:</a:t>
            </a:r>
            <a:br>
              <a:rPr lang="en-GB" sz="14400" dirty="0">
                <a:latin typeface="Impact" panose="020B0806030902050204" pitchFamily="34" charset="0"/>
              </a:rPr>
            </a:br>
            <a:r>
              <a:rPr lang="en-GB" sz="14400" dirty="0">
                <a:latin typeface="Impact" panose="020B0806030902050204" pitchFamily="34" charset="0"/>
              </a:rPr>
              <a:t>BUFO</a:t>
            </a:r>
            <a:endParaRPr lang="en-AU" sz="14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0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4ACD-F565-49B0-AE27-B93226E1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Operational Tools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525F0-FB68-4BCB-8674-B851C2A90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AU" sz="4400" b="1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17CAF9-1CA8-40F1-902C-CFE52B33C35F}"/>
              </a:ext>
            </a:extLst>
          </p:cNvPr>
          <p:cNvSpPr txBox="1"/>
          <p:nvPr/>
        </p:nvSpPr>
        <p:spPr>
          <a:xfrm>
            <a:off x="-127000" y="1314966"/>
            <a:ext cx="11925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400" dirty="0">
                <a:latin typeface="Impact" panose="020B0806030902050204" pitchFamily="34" charset="0"/>
              </a:rPr>
              <a:t>OPERATIONAL TOOLS</a:t>
            </a:r>
            <a:endParaRPr lang="en-AU" sz="14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6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4370-4A3C-4A31-9CD2-53AB89F2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Fire Danger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0F53D-447A-49A9-991F-EFEEE379B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9452758" cy="4538132"/>
          </a:xfrm>
        </p:spPr>
        <p:txBody>
          <a:bodyPr>
            <a:normAutofit/>
          </a:bodyPr>
          <a:lstStyle/>
          <a:p>
            <a:pPr lvl="0"/>
            <a:r>
              <a:rPr lang="en-AU" sz="5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In the simplest of concepts,</a:t>
            </a:r>
            <a:br>
              <a:rPr lang="en-AU" sz="5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AU" sz="5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AU" sz="5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FDI equals</a:t>
            </a:r>
            <a:br>
              <a:rPr lang="en-AU" sz="5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AU" sz="5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wind speed </a:t>
            </a:r>
            <a:br>
              <a:rPr lang="en-AU" sz="5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AU" sz="5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times cloud base height </a:t>
            </a:r>
            <a:br>
              <a:rPr lang="en-AU" sz="5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AU" sz="5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divided by stream depth</a:t>
            </a:r>
          </a:p>
        </p:txBody>
      </p:sp>
    </p:spTree>
    <p:extLst>
      <p:ext uri="{BB962C8B-B14F-4D97-AF65-F5344CB8AC3E}">
        <p14:creationId xmlns:p14="http://schemas.microsoft.com/office/powerpoint/2010/main" val="157587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C8954-E389-488F-BFA7-D9E099DE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Watchouts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F0A71-792D-4DB4-995B-898BE6CD4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7712242" cy="5547894"/>
          </a:xfrm>
        </p:spPr>
        <p:txBody>
          <a:bodyPr>
            <a:normAutofit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Black smoke column -  VLS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Lenticularis – gravity waves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Wind direction changes (trad.)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Fire enters VLS-prone landscape</a:t>
            </a:r>
          </a:p>
          <a:p>
            <a:pPr lvl="0"/>
            <a:r>
              <a:rPr lang="en-AU" sz="4400" dirty="0">
                <a:latin typeface="+mj-lt"/>
                <a:ea typeface="+mj-ea"/>
                <a:cs typeface="+mj-cs"/>
              </a:rPr>
              <a:t>Bow waves (see picture)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Su</a:t>
            </a:r>
            <a:r>
              <a:rPr lang="en-AU" sz="4400" dirty="0">
                <a:latin typeface="+mj-lt"/>
                <a:ea typeface="+mj-ea"/>
                <a:cs typeface="+mj-cs"/>
              </a:rPr>
              <a:t>dden drying - foehn wind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Fire near trenches…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BD48159C-913A-47EF-B36F-A2569B31F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5" y="2851484"/>
            <a:ext cx="2919661" cy="21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50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E68B-C099-4637-BFA4-27B8B511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Eruptive growth</a:t>
            </a:r>
            <a:endParaRPr lang="en-AU" b="0" dirty="0"/>
          </a:p>
        </p:txBody>
      </p:sp>
      <p:pic>
        <p:nvPicPr>
          <p:cNvPr id="7" name="Content Placeholder 6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64D8DA8E-B48F-4675-8F02-9AE0435CC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20" y="0"/>
            <a:ext cx="9185658" cy="6889242"/>
          </a:xfrm>
        </p:spPr>
      </p:pic>
      <p:pic>
        <p:nvPicPr>
          <p:cNvPr id="5" name="Picture 4" descr="A picture containing ground, outdoor, road, fire&#10;&#10;Description automatically generated">
            <a:extLst>
              <a:ext uri="{FF2B5EF4-FFF2-40B4-BE49-F238E27FC236}">
                <a16:creationId xmlns:a16="http://schemas.microsoft.com/office/drawing/2014/main" id="{BB05BA08-9AB3-459B-80E5-E4591CC7F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980" y="887850"/>
            <a:ext cx="5600700" cy="419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50F0F0-FA09-408D-9466-7BA47714528E}"/>
              </a:ext>
            </a:extLst>
          </p:cNvPr>
          <p:cNvSpPr txBox="1"/>
          <p:nvPr/>
        </p:nvSpPr>
        <p:spPr>
          <a:xfrm>
            <a:off x="0" y="5201577"/>
            <a:ext cx="5340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Fire entering the bottom of a trench can undergo eruptive spread, putting crews at risk and allowing fire to escalate. Above: Burn-over near Mansfield, 16 Dec 2006; joint Vic/NZ Investigation Report. Right: Elephant Hill Fire, BC, 2017, showing trenches; photo: McRae.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814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DC75-9884-423A-8C81-76819989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But…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9DF8F-69AA-4BA3-A42A-D1B0C659E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426" y="1130797"/>
            <a:ext cx="7362701" cy="4784435"/>
          </a:xfrm>
        </p:spPr>
        <p:txBody>
          <a:bodyPr>
            <a:normAutofit/>
          </a:bodyPr>
          <a:lstStyle/>
          <a:p>
            <a:r>
              <a:rPr lang="en-GB" sz="3600" dirty="0"/>
              <a:t>Do your crew leaders understand these terms and concepts? </a:t>
            </a:r>
          </a:p>
          <a:p>
            <a:r>
              <a:rPr lang="en-GB" sz="3600" dirty="0"/>
              <a:t>Their safety may depend on this.</a:t>
            </a:r>
          </a:p>
          <a:p>
            <a:r>
              <a:rPr lang="en-GB" sz="3600" dirty="0"/>
              <a:t>What about your Ops </a:t>
            </a:r>
            <a:r>
              <a:rPr lang="en-GB" sz="3600" dirty="0" err="1"/>
              <a:t>Os</a:t>
            </a:r>
            <a:r>
              <a:rPr lang="en-GB" sz="3600" dirty="0"/>
              <a:t>? </a:t>
            </a:r>
            <a:r>
              <a:rPr lang="en-GB" sz="3600" dirty="0" err="1"/>
              <a:t>Div</a:t>
            </a:r>
            <a:r>
              <a:rPr lang="en-GB" sz="3600" dirty="0"/>
              <a:t> Cons? Sector Leaders?</a:t>
            </a:r>
          </a:p>
          <a:p>
            <a:r>
              <a:rPr lang="en-GB" sz="3600" dirty="0"/>
              <a:t>Training and awareness are key operational tools.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1583026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8BEB005-363D-448F-BB44-8F4E9566F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15" y="535149"/>
            <a:ext cx="9390186" cy="63228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FF7CBB-611D-477C-A599-681C5B8605C2}"/>
              </a:ext>
            </a:extLst>
          </p:cNvPr>
          <p:cNvSpPr/>
          <p:nvPr/>
        </p:nvSpPr>
        <p:spPr>
          <a:xfrm>
            <a:off x="3985846" y="0"/>
            <a:ext cx="8088923" cy="1453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134C6-FDEB-480B-A612-3CBB3E5F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Terrain tools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02B6C-48A9-4872-8BA2-95CB4B65A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0"/>
            <a:ext cx="11364686" cy="1349829"/>
          </a:xfrm>
        </p:spPr>
        <p:txBody>
          <a:bodyPr>
            <a:normAutofit/>
          </a:bodyPr>
          <a:lstStyle/>
          <a:p>
            <a:pPr lvl="0"/>
            <a:r>
              <a:rPr lang="en-AU" sz="4400" dirty="0">
                <a:latin typeface="+mj-lt"/>
                <a:ea typeface="+mj-ea"/>
                <a:cs typeface="+mj-cs"/>
                <a:hlinkClick r:id="rId4"/>
              </a:rPr>
              <a:t>http://www.highfirerisk.com.au/maps/index.htm</a:t>
            </a:r>
            <a:endParaRPr lang="en-AU" sz="4400" dirty="0">
              <a:latin typeface="+mj-lt"/>
              <a:ea typeface="+mj-ea"/>
              <a:cs typeface="+mj-cs"/>
            </a:endParaRPr>
          </a:p>
          <a:p>
            <a:pPr lvl="2"/>
            <a:endParaRPr lang="en-AU" sz="36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0"/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757B9D-BE2C-4C55-8CAC-430307B9E408}"/>
              </a:ext>
            </a:extLst>
          </p:cNvPr>
          <p:cNvSpPr/>
          <p:nvPr/>
        </p:nvSpPr>
        <p:spPr>
          <a:xfrm>
            <a:off x="1731666" y="2143368"/>
            <a:ext cx="1539073" cy="375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95E008-94AB-4216-A493-0D0161EA13CF}"/>
              </a:ext>
            </a:extLst>
          </p:cNvPr>
          <p:cNvCxnSpPr/>
          <p:nvPr/>
        </p:nvCxnSpPr>
        <p:spPr>
          <a:xfrm>
            <a:off x="9108832" y="3839307"/>
            <a:ext cx="0" cy="5910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B8D7B7-E1A8-44B4-89D1-ACB9B519F670}"/>
              </a:ext>
            </a:extLst>
          </p:cNvPr>
          <p:cNvCxnSpPr>
            <a:cxnSpLocks/>
          </p:cNvCxnSpPr>
          <p:nvPr/>
        </p:nvCxnSpPr>
        <p:spPr>
          <a:xfrm flipV="1">
            <a:off x="6940062" y="4818185"/>
            <a:ext cx="0" cy="50409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A45E729-3878-4437-9C30-E72C2499EEE5}"/>
              </a:ext>
            </a:extLst>
          </p:cNvPr>
          <p:cNvSpPr txBox="1"/>
          <p:nvPr/>
        </p:nvSpPr>
        <p:spPr>
          <a:xfrm>
            <a:off x="609601" y="1913625"/>
            <a:ext cx="2661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ARROW: The difference between Domain Maximum and Elevation indicates the wind regime.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D9EE18-5E4B-4C6E-A405-3EBFEF21275B}"/>
              </a:ext>
            </a:extLst>
          </p:cNvPr>
          <p:cNvSpPr txBox="1"/>
          <p:nvPr/>
        </p:nvSpPr>
        <p:spPr>
          <a:xfrm>
            <a:off x="609601" y="4928070"/>
            <a:ext cx="2661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BLUE ARROW: The difference between Elevation and Domain Minimum indicates the drainage (</a:t>
            </a:r>
            <a:r>
              <a:rPr lang="en-GB"/>
              <a:t>soil moisture) regime</a:t>
            </a:r>
            <a:r>
              <a:rPr lang="en-GB" dirty="0"/>
              <a:t>.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FB1DBF-CCE2-4F1A-8F4D-E7527FA0C2BA}"/>
              </a:ext>
            </a:extLst>
          </p:cNvPr>
          <p:cNvSpPr txBox="1"/>
          <p:nvPr/>
        </p:nvSpPr>
        <p:spPr>
          <a:xfrm>
            <a:off x="8921263" y="2112386"/>
            <a:ext cx="26611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Lightning ignitions occur where the black and blue lines cross.</a:t>
            </a:r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45880D-11B2-4AA1-B564-4AC24C6614B6}"/>
              </a:ext>
            </a:extLst>
          </p:cNvPr>
          <p:cNvSpPr txBox="1"/>
          <p:nvPr/>
        </p:nvSpPr>
        <p:spPr>
          <a:xfrm>
            <a:off x="961291" y="3550358"/>
            <a:ext cx="256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Rugged landscape are  where the orange dots are above this level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5309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AA43-4D19-4EED-8576-9194F4922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Lightning ignition prone areas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F10B4-F239-48BA-B801-36FB20380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site gives maps of areas prone to lightning ignitions.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5857C-8F9F-47AB-B1CE-BA934419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418" y="0"/>
            <a:ext cx="4431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8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352AA-CF8E-4D73-A63B-A36FF62D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Wind regime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B0A06-3270-4FBC-9548-4A8F9584B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253999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site gives wind regime maps. </a:t>
            </a:r>
          </a:p>
          <a:p>
            <a:r>
              <a:rPr lang="en-GB" dirty="0"/>
              <a:t>In the lower image, the blue band around a hill shows that it is often isolated from surrounding areas for fire spread.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C426D-2130-4FE3-B560-FA6F2C694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133" y="-42333"/>
            <a:ext cx="44788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1FC50-B210-48E8-82BD-9B88AA635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634" y="3330350"/>
            <a:ext cx="4351867" cy="3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12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106896</TotalTime>
  <Words>690</Words>
  <Application>Microsoft Office PowerPoint</Application>
  <PresentationFormat>Widescreen</PresentationFormat>
  <Paragraphs>75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Impact</vt:lpstr>
      <vt:lpstr>Office Theme</vt:lpstr>
      <vt:lpstr>MANAGING EXTREME WILDFIRES</vt:lpstr>
      <vt:lpstr>Operational Tools</vt:lpstr>
      <vt:lpstr>Fire Danger</vt:lpstr>
      <vt:lpstr>Watchouts</vt:lpstr>
      <vt:lpstr>Eruptive growth</vt:lpstr>
      <vt:lpstr>But…</vt:lpstr>
      <vt:lpstr>Terrain tools</vt:lpstr>
      <vt:lpstr>Lightning ignition prone areas</vt:lpstr>
      <vt:lpstr>Wind regime</vt:lpstr>
      <vt:lpstr>VLS-prone lands</vt:lpstr>
      <vt:lpstr>Ruggedness</vt:lpstr>
      <vt:lpstr>Radiosondes</vt:lpstr>
      <vt:lpstr>Spotting</vt:lpstr>
      <vt:lpstr>Threat footprints</vt:lpstr>
      <vt:lpstr>PowerPoint Presentation</vt:lpstr>
      <vt:lpstr>PowerPoint Presentation</vt:lpstr>
      <vt:lpstr>A proposal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Rick</dc:creator>
  <cp:lastModifiedBy>Deborah Denehy</cp:lastModifiedBy>
  <cp:revision>190</cp:revision>
  <dcterms:created xsi:type="dcterms:W3CDTF">2021-03-14T05:21:07Z</dcterms:created>
  <dcterms:modified xsi:type="dcterms:W3CDTF">2021-09-20T04:07:43Z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0d47f2-2d0a-4515-b8de-e13c18f23c62_Enabled">
    <vt:lpwstr>true</vt:lpwstr>
  </property>
  <property fmtid="{D5CDD505-2E9C-101B-9397-08002B2CF9AE}" pid="3" name="MSIP_Label_690d47f2-2d0a-4515-b8de-e13c18f23c62_SetDate">
    <vt:lpwstr>2021-03-14T05:28:34Z</vt:lpwstr>
  </property>
  <property fmtid="{D5CDD505-2E9C-101B-9397-08002B2CF9AE}" pid="4" name="MSIP_Label_690d47f2-2d0a-4515-b8de-e13c18f23c62_Method">
    <vt:lpwstr>Privileged</vt:lpwstr>
  </property>
  <property fmtid="{D5CDD505-2E9C-101B-9397-08002B2CF9AE}" pid="5" name="MSIP_Label_690d47f2-2d0a-4515-b8de-e13c18f23c62_Name">
    <vt:lpwstr>OFFICIAL</vt:lpwstr>
  </property>
  <property fmtid="{D5CDD505-2E9C-101B-9397-08002B2CF9AE}" pid="6" name="MSIP_Label_690d47f2-2d0a-4515-b8de-e13c18f23c62_SiteId">
    <vt:lpwstr>b46c1908-0334-4236-b978-585ee88e4199</vt:lpwstr>
  </property>
  <property fmtid="{D5CDD505-2E9C-101B-9397-08002B2CF9AE}" pid="7" name="MSIP_Label_690d47f2-2d0a-4515-b8de-e13c18f23c62_ActionId">
    <vt:lpwstr>25cc0046-df10-45bc-87ee-e9902a809f03</vt:lpwstr>
  </property>
  <property fmtid="{D5CDD505-2E9C-101B-9397-08002B2CF9AE}" pid="8" name="MSIP_Label_690d47f2-2d0a-4515-b8de-e13c18f23c62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</Properties>
</file>