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409" r:id="rId3"/>
    <p:sldId id="275" r:id="rId4"/>
    <p:sldId id="309" r:id="rId5"/>
    <p:sldId id="310" r:id="rId6"/>
    <p:sldId id="276" r:id="rId7"/>
    <p:sldId id="306" r:id="rId8"/>
    <p:sldId id="412" r:id="rId9"/>
    <p:sldId id="367" r:id="rId10"/>
    <p:sldId id="368" r:id="rId11"/>
    <p:sldId id="369" r:id="rId12"/>
    <p:sldId id="370" r:id="rId13"/>
    <p:sldId id="307" r:id="rId14"/>
    <p:sldId id="388" r:id="rId15"/>
    <p:sldId id="411" r:id="rId16"/>
    <p:sldId id="413" r:id="rId17"/>
    <p:sldId id="372" r:id="rId18"/>
    <p:sldId id="346" r:id="rId19"/>
    <p:sldId id="308" r:id="rId20"/>
    <p:sldId id="41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020" y="6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C494D-7044-4E0A-80CA-5E6BF3B053A6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AA983-85EB-42D9-8F70-51E9F1EB2EF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588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Welcome to the next on-line instalment of the Managing Extreme Wildfires Workshop, part of the 2021 AFAC Conference, and part of AFAC’s Professional Development Program.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2802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 we will be talking about the</a:t>
            </a:r>
            <a:r>
              <a:rPr lang="en-GB" baseline="0" dirty="0"/>
              <a:t> BUFO predictive model for Blow-Up Fire Events.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4226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0740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7120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BB40-EE09-442C-A2EE-2F11789DF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B11676-814D-4CF7-8E08-DD99FEB4D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EB048-0DE4-4B48-82AC-2CF497D6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7A779-EF73-41AD-9B24-9A087A1B5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1B6C6-A765-4382-AF19-4E872CF8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439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56F0E-A770-4639-9606-F6B5704E4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9EAF49-0BF2-4672-9988-446FEA428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3F12A-1BBC-4422-8225-A16AB5CA4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5BE2A-6857-4AC6-8767-5BAF5ECC4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AC6A8-1969-4BEE-A3D4-10CAA374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7181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8E2BC0-080B-467E-8E6C-94068956D2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F962F4-FB3E-4A71-B7B8-D1B9BBD34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4BA21-1B61-4584-B71B-64B195226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FA0EE-53A4-4329-8073-056E5C934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D4878-9C20-4D3E-9BDF-935152CF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702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8E1CE-693D-4B77-BA5C-DC061356C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59"/>
            <a:ext cx="12192000" cy="109114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D9DAA-97E0-4151-9F84-FA4AB62F9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4351867" cy="45381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D7DD5-EA83-4EFF-BB39-2EA020742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C8101-E83C-4CA1-A2C6-8D05A4777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CEC65-7D8B-4362-9F5D-482847A75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C52382-A7A8-4809-B608-997A882E76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665746" y="1571297"/>
            <a:ext cx="3764928" cy="8953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E1402F-2F64-49EE-A133-4B59AF665A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421598" y="4011519"/>
            <a:ext cx="1770402" cy="28742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6BE58A-9D04-4C08-B582-E932E54DE844}"/>
              </a:ext>
            </a:extLst>
          </p:cNvPr>
          <p:cNvSpPr/>
          <p:nvPr userDrawn="1"/>
        </p:nvSpPr>
        <p:spPr>
          <a:xfrm>
            <a:off x="5347854" y="-321012"/>
            <a:ext cx="1177637" cy="642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7852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9F1A6-DCD4-4736-8E75-5A69E6DD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95B4D-B60F-4422-B50D-C95BF1527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FADE3-37FE-44A6-A5A1-64E20E59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857EC-7FC2-48EE-AF44-F459838EA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DB7E9-BBBF-4CA9-A88D-202A26A5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7878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DE91C-1340-485C-9054-080C8F06C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B5F3F-1163-465C-85A1-092D97763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21A1F-0828-4361-A899-2992049D5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67C49-33C3-43A4-B9A2-68E030919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5779D-5090-42DC-9C2C-A5406C33B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CA7AC-722D-4641-B4B4-CA88AC97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275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021EB-64A5-432F-B246-95CE2411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2B3F2-7000-43CB-89CF-89199C46D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2F9F3-284B-4D01-B170-245897E20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64A3E-1741-40A0-AF86-3DBEAC2856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DDC7ED-0161-4411-8935-FA3E324C8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2C4278-76AC-4762-A038-D0087CDC6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43F178-0BCB-427F-8DF5-D7DD9E36C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FC76B1-931F-44E6-9A91-FD137D0ED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575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0A67-5C64-4E71-9B19-69CF8CD60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521EAD-E198-4DF9-925F-F1E1E787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C81D5A-24EF-4BE1-9BEE-A696ED5A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45516-B212-4DA2-959D-6FD88EA3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548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82317-163A-488A-A363-684239F3F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38ABB-809C-4667-805C-53C01BD7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99E1A-482B-4937-ACAA-0D2B4CAF2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05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6CF8-55A3-462F-BCC5-24BEDACA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6E226-37FC-4369-B2CA-31389A5E1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5B4A2-535F-4533-909B-B8D9B8F1E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2FE1D-27DB-47FB-9FCC-C44BF603C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E8E2C-0BF8-4448-A5FC-AD63DB41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BDFD7-B6FB-4191-852C-1AAE5DC12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4519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3249-734C-435D-85FA-C4959D1B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3F6E9-46FD-4B24-9E37-73417F7683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41CC2-72C9-4983-B70C-AD46B0D04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C3705-739D-4719-9891-E6F70D5B1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0914F-CD80-4601-BA5F-5CE96E09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D560F-2B71-4903-A259-3D7F3768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027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0A1EF8-BFCD-4AE3-AEC7-7D4ED1F7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872A2-2C59-4A02-A159-10EF770FC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815F-DE9C-4EF6-AAD0-647592380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C5216-B440-4B43-95F0-C5D0E5860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E0C73-CEAC-465D-86E3-254A801B8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DA833-6DF9-45E5-9E57-142945972EE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28462" y="0"/>
            <a:ext cx="5857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AU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114741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4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E3C3-7239-449D-AAC9-9B5929B4D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0" y="304800"/>
            <a:ext cx="5715000" cy="3898559"/>
          </a:xfrm>
        </p:spPr>
        <p:txBody>
          <a:bodyPr>
            <a:normAutofit/>
          </a:bodyPr>
          <a:lstStyle/>
          <a:p>
            <a:r>
              <a:rPr lang="en-GB" sz="8800" b="0" dirty="0">
                <a:latin typeface="Impact" panose="020B0806030902050204" pitchFamily="34" charset="0"/>
              </a:rPr>
              <a:t>MANAGING EXTREME WILDFIRES</a:t>
            </a:r>
            <a:endParaRPr lang="en-AU" sz="8800" b="0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48F69-5647-4E77-A90E-D8B770990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0" y="4543865"/>
            <a:ext cx="5598886" cy="1885964"/>
          </a:xfrm>
        </p:spPr>
        <p:txBody>
          <a:bodyPr/>
          <a:lstStyle/>
          <a:p>
            <a:r>
              <a:rPr lang="en-GB" b="0" dirty="0"/>
              <a:t>A virtual PDP Workshop for the 2021 AFAC Conference.</a:t>
            </a:r>
          </a:p>
          <a:p>
            <a:r>
              <a:rPr lang="en-GB" b="0" dirty="0"/>
              <a:t>Rick McRae, Jason Sharples</a:t>
            </a:r>
          </a:p>
          <a:p>
            <a:r>
              <a:rPr lang="en-GB" b="0" dirty="0"/>
              <a:t>UNSW Bushfire Research Group.</a:t>
            </a:r>
            <a:endParaRPr lang="en-AU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CFF92-B5CC-4022-A959-D0B33A912C83}"/>
              </a:ext>
            </a:extLst>
          </p:cNvPr>
          <p:cNvSpPr txBox="1"/>
          <p:nvPr/>
        </p:nvSpPr>
        <p:spPr>
          <a:xfrm>
            <a:off x="6477000" y="6401002"/>
            <a:ext cx="4649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Chezacut</a:t>
            </a:r>
            <a:r>
              <a:rPr lang="en-GB" dirty="0"/>
              <a:t> Fire, BC, August 2017. Photo: McRae</a:t>
            </a:r>
            <a:endParaRPr lang="en-AU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36A20B-5D54-4C32-9BFD-6AEC3CFBBC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8" name="Picture 7" descr="A picture containing outdoor, sky, smoke, steam&#10;&#10;Description automatically generated">
            <a:extLst>
              <a:ext uri="{FF2B5EF4-FFF2-40B4-BE49-F238E27FC236}">
                <a16:creationId xmlns:a16="http://schemas.microsoft.com/office/drawing/2014/main" id="{50521D67-2317-406B-A8CA-34191E6649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165" y="514016"/>
            <a:ext cx="7764379" cy="58232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EA2495-8C1A-4B12-BDDD-21994A798D89}"/>
              </a:ext>
            </a:extLst>
          </p:cNvPr>
          <p:cNvSpPr/>
          <p:nvPr/>
        </p:nvSpPr>
        <p:spPr>
          <a:xfrm>
            <a:off x="5347854" y="-321012"/>
            <a:ext cx="1177637" cy="642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211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1"/>
    </mc:Choice>
    <mc:Fallback xmlns="">
      <p:transition spd="slow" advTm="18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00" objId="4"/>
        <p14:triggerEvt type="onClick" time="1000" objId="4"/>
        <p14:stopEvt time="17065" objId="4"/>
        <p14:playEvt time="17065" objId="4"/>
        <p14:stopEvt time="1853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9AAA9-3258-4310-85C0-26905FA4B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(4) Drivers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DA4A0-51B9-472D-9A3F-666F793B6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Are any of the seven causes of deep flaming possible?</a:t>
            </a:r>
          </a:p>
          <a:p>
            <a:r>
              <a:rPr lang="en-GB" dirty="0"/>
              <a:t>Any [Yes] assessment does a preliminary change to the default state (which is no BUFE + no </a:t>
            </a:r>
            <a:r>
              <a:rPr lang="en-GB" dirty="0" err="1"/>
              <a:t>pyroCb</a:t>
            </a:r>
            <a:r>
              <a:rPr lang="en-GB" dirty="0"/>
              <a:t>) to [Yes] for BUFE.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CCD8B1-5AC2-4C0E-A53F-A9B27B665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892" y="0"/>
            <a:ext cx="2805093" cy="697893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DAE7DF9-F0B2-4617-AD5B-8F95B4549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24CF6F-FF39-48D7-BFF2-8A46F251CF16}"/>
              </a:ext>
            </a:extLst>
          </p:cNvPr>
          <p:cNvSpPr txBox="1"/>
          <p:nvPr/>
        </p:nvSpPr>
        <p:spPr>
          <a:xfrm>
            <a:off x="9789365" y="1350548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en-AU" sz="2400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3A8C43-A20D-4DCB-A3E2-55D03A568FB0}"/>
              </a:ext>
            </a:extLst>
          </p:cNvPr>
          <p:cNvSpPr txBox="1"/>
          <p:nvPr/>
        </p:nvSpPr>
        <p:spPr>
          <a:xfrm>
            <a:off x="9728149" y="5194068"/>
            <a:ext cx="587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en-AU" sz="2400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6ACB4-85B6-482C-9822-07912B92C892}"/>
              </a:ext>
            </a:extLst>
          </p:cNvPr>
          <p:cNvSpPr txBox="1"/>
          <p:nvPr/>
        </p:nvSpPr>
        <p:spPr>
          <a:xfrm>
            <a:off x="9758756" y="6180435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en-AU" sz="2400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1FE47E-E92E-4FBA-B0DF-2E0A63269D66}"/>
              </a:ext>
            </a:extLst>
          </p:cNvPr>
          <p:cNvSpPr txBox="1"/>
          <p:nvPr/>
        </p:nvSpPr>
        <p:spPr>
          <a:xfrm>
            <a:off x="9789365" y="341197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>
                <a:solidFill>
                  <a:srgbClr val="FF0000"/>
                </a:solidFill>
                <a:latin typeface="Wingdings 2" panose="05020102010507070707" pitchFamily="18" charset="2"/>
              </a:rPr>
              <a:t>O</a:t>
            </a:r>
            <a:endParaRPr lang="en-AU" sz="2400" b="1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9296C-485C-4BBC-A675-0A8020289DAC}"/>
              </a:ext>
            </a:extLst>
          </p:cNvPr>
          <p:cNvSpPr txBox="1"/>
          <p:nvPr/>
        </p:nvSpPr>
        <p:spPr>
          <a:xfrm>
            <a:off x="9789365" y="2242982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>
                <a:solidFill>
                  <a:srgbClr val="FF0000"/>
                </a:solidFill>
                <a:latin typeface="Wingdings 2" panose="05020102010507070707" pitchFamily="18" charset="2"/>
              </a:rPr>
              <a:t>O</a:t>
            </a:r>
            <a:endParaRPr lang="en-AU" sz="2400" b="1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425F7C-7AB4-4642-B71A-B81913546F24}"/>
              </a:ext>
            </a:extLst>
          </p:cNvPr>
          <p:cNvSpPr txBox="1"/>
          <p:nvPr/>
        </p:nvSpPr>
        <p:spPr>
          <a:xfrm>
            <a:off x="9789365" y="3198167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>
                <a:solidFill>
                  <a:srgbClr val="FF0000"/>
                </a:solidFill>
                <a:latin typeface="Wingdings 2" panose="05020102010507070707" pitchFamily="18" charset="2"/>
              </a:rPr>
              <a:t>O</a:t>
            </a:r>
            <a:endParaRPr lang="en-AU" sz="2400" b="1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B4C10A-2D1B-4437-93D5-748E4917D312}"/>
              </a:ext>
            </a:extLst>
          </p:cNvPr>
          <p:cNvSpPr txBox="1"/>
          <p:nvPr/>
        </p:nvSpPr>
        <p:spPr>
          <a:xfrm>
            <a:off x="9789365" y="4196117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>
                <a:solidFill>
                  <a:srgbClr val="FF0000"/>
                </a:solidFill>
                <a:latin typeface="Wingdings 2" panose="05020102010507070707" pitchFamily="18" charset="2"/>
              </a:rPr>
              <a:t>O</a:t>
            </a:r>
            <a:endParaRPr lang="en-AU" sz="2400" b="1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0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70"/>
    </mc:Choice>
    <mc:Fallback xmlns="">
      <p:transition spd="slow" advTm="37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02542-800B-452F-9011-004BB568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(5) Assessment qualifiers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27702-6A02-40BF-9D9E-D44A6EDC6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5053263" cy="5487736"/>
          </a:xfrm>
        </p:spPr>
        <p:txBody>
          <a:bodyPr>
            <a:normAutofit/>
          </a:bodyPr>
          <a:lstStyle/>
          <a:p>
            <a:r>
              <a:rPr lang="en-GB" sz="3200" dirty="0"/>
              <a:t>How does the ambient state (AL) alter the result of any drivers being present?</a:t>
            </a:r>
          </a:p>
          <a:p>
            <a:endParaRPr lang="en-AU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3ADD9-1BE3-455F-8074-34AD9366A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599" y="1571625"/>
            <a:ext cx="4505325" cy="52863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D7AC3B-9378-4F31-8FC2-DA7D936FE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9C184D-796E-4B4A-B306-888F255EB14F}"/>
              </a:ext>
            </a:extLst>
          </p:cNvPr>
          <p:cNvSpPr/>
          <p:nvPr/>
        </p:nvSpPr>
        <p:spPr>
          <a:xfrm>
            <a:off x="5931203" y="3505198"/>
            <a:ext cx="788251" cy="54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63EB35-FFF7-40A8-96AD-41D5B307C47D}"/>
              </a:ext>
            </a:extLst>
          </p:cNvPr>
          <p:cNvSpPr/>
          <p:nvPr/>
        </p:nvSpPr>
        <p:spPr>
          <a:xfrm>
            <a:off x="5931203" y="2216728"/>
            <a:ext cx="788251" cy="7236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2C1B3D-8629-4FFD-A79C-50C25CD3D079}"/>
              </a:ext>
            </a:extLst>
          </p:cNvPr>
          <p:cNvSpPr/>
          <p:nvPr/>
        </p:nvSpPr>
        <p:spPr>
          <a:xfrm>
            <a:off x="5906598" y="5708073"/>
            <a:ext cx="812855" cy="54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6CF8C9-0B09-46D2-8FEA-60892A55A0A1}"/>
              </a:ext>
            </a:extLst>
          </p:cNvPr>
          <p:cNvSpPr/>
          <p:nvPr/>
        </p:nvSpPr>
        <p:spPr>
          <a:xfrm>
            <a:off x="5906596" y="6203555"/>
            <a:ext cx="812855" cy="6097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893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13"/>
    </mc:Choice>
    <mc:Fallback xmlns="">
      <p:transition spd="slow" advTm="42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35635-F526-4C25-9DD2-E702541E0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(6) Result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68087-E2F8-403B-B9E3-4D8C2115E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4351867" cy="5297054"/>
          </a:xfrm>
        </p:spPr>
        <p:txBody>
          <a:bodyPr>
            <a:normAutofit lnSpcReduction="10000"/>
          </a:bodyPr>
          <a:lstStyle/>
          <a:p>
            <a:r>
              <a:rPr lang="en-GB" sz="3600" dirty="0"/>
              <a:t>The key part.</a:t>
            </a:r>
          </a:p>
          <a:p>
            <a:r>
              <a:rPr lang="en-GB" sz="3600" dirty="0"/>
              <a:t>Data from observations or forecasts is turned into information about the drivers of events, which is them turned into intelligence about what the IAP has to address.</a:t>
            </a:r>
            <a:endParaRPr lang="en-AU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15B43A-34DB-483E-9C00-F1DD77020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227" y="1011562"/>
            <a:ext cx="5432804" cy="464417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2B6481-9FE7-4339-BFFF-625B1EAED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6DF5C7-C889-43D9-9452-A5F997102780}"/>
              </a:ext>
            </a:extLst>
          </p:cNvPr>
          <p:cNvSpPr txBox="1"/>
          <p:nvPr/>
        </p:nvSpPr>
        <p:spPr>
          <a:xfrm>
            <a:off x="7453745" y="1456373"/>
            <a:ext cx="117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No</a:t>
            </a:r>
            <a:endParaRPr lang="en-AU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425CB8-B7F1-4E9F-865D-C8593F75ACE0}"/>
              </a:ext>
            </a:extLst>
          </p:cNvPr>
          <p:cNvSpPr txBox="1"/>
          <p:nvPr/>
        </p:nvSpPr>
        <p:spPr>
          <a:xfrm>
            <a:off x="7453745" y="4532082"/>
            <a:ext cx="117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No</a:t>
            </a:r>
            <a:endParaRPr lang="en-AU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4122CC-A34A-4433-91BE-AF99D9ED0729}"/>
              </a:ext>
            </a:extLst>
          </p:cNvPr>
          <p:cNvSpPr txBox="1"/>
          <p:nvPr/>
        </p:nvSpPr>
        <p:spPr>
          <a:xfrm>
            <a:off x="7453744" y="2434210"/>
            <a:ext cx="117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Yes</a:t>
            </a:r>
            <a:endParaRPr lang="en-AU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02CBD8-EA1D-4C0F-B2B5-89021E08DD43}"/>
              </a:ext>
            </a:extLst>
          </p:cNvPr>
          <p:cNvSpPr txBox="1"/>
          <p:nvPr/>
        </p:nvSpPr>
        <p:spPr>
          <a:xfrm>
            <a:off x="7453744" y="3371277"/>
            <a:ext cx="117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Yes</a:t>
            </a:r>
            <a:endParaRPr lang="en-A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5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5"/>
    </mc:Choice>
    <mc:Fallback xmlns="">
      <p:transition spd="slow" advTm="11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62258-4EAB-4412-B99D-D48AD41C0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Spreadsheet examples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5E6AD-7E93-405B-8FC9-6705B2F16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77B26A-49DC-429F-8D89-D82F6E6EE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49" y="1038039"/>
            <a:ext cx="11516751" cy="581996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1D216F-E5E7-4EDE-8240-D665C81CC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2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75"/>
    </mc:Choice>
    <mc:Fallback xmlns="">
      <p:transition spd="slow" advTm="58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D58E1-3938-4592-A1D4-E99FFFADB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DD790-6884-41B3-BB51-7C66F692D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10046208" cy="4538132"/>
          </a:xfrm>
        </p:spPr>
        <p:txBody>
          <a:bodyPr/>
          <a:lstStyle/>
          <a:p>
            <a:r>
              <a:rPr lang="en-GB" dirty="0" err="1"/>
              <a:t>Yaouk</a:t>
            </a:r>
            <a:r>
              <a:rPr lang="en-GB" dirty="0"/>
              <a:t> Peak Fire, 16:00 Feb 01 2020</a:t>
            </a:r>
          </a:p>
          <a:p>
            <a:r>
              <a:rPr lang="en-GB" dirty="0"/>
              <a:t>Ambient state = AL</a:t>
            </a:r>
          </a:p>
          <a:p>
            <a:r>
              <a:rPr lang="en-GB" dirty="0"/>
              <a:t>Observations or forecasts: VLS + fire nearby + low FMI + </a:t>
            </a:r>
            <a:br>
              <a:rPr lang="en-GB" dirty="0"/>
            </a:br>
            <a:r>
              <a:rPr lang="en-GB" dirty="0"/>
              <a:t>U &gt; 25km/hr</a:t>
            </a:r>
          </a:p>
          <a:p>
            <a:r>
              <a:rPr lang="en-GB" dirty="0"/>
              <a:t>Drivers = VLS, Burnout &amp; DPD</a:t>
            </a:r>
          </a:p>
          <a:p>
            <a:r>
              <a:rPr lang="en-GB" dirty="0"/>
              <a:t>Assessment qualifiers for AL = Add P</a:t>
            </a:r>
          </a:p>
          <a:p>
            <a:r>
              <a:rPr lang="en-GB" dirty="0"/>
              <a:t>Result = BUFE predicted &amp; </a:t>
            </a:r>
            <a:r>
              <a:rPr lang="en-GB" dirty="0" err="1"/>
              <a:t>PyroCb</a:t>
            </a:r>
            <a:r>
              <a:rPr lang="en-GB" dirty="0"/>
              <a:t> predicted.</a:t>
            </a:r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C6E369-C7B8-4D03-941E-8EFB24E56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0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12"/>
    </mc:Choice>
    <mc:Fallback xmlns="">
      <p:transition spd="slow" advTm="45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C52B1-EA4C-4DF8-895C-ECC56400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Boundary conditions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7CF53-AF78-4770-96DE-794B2910C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7078133" cy="4538132"/>
          </a:xfrm>
        </p:spPr>
        <p:txBody>
          <a:bodyPr>
            <a:normAutofit/>
          </a:bodyPr>
          <a:lstStyle/>
          <a:p>
            <a:r>
              <a:rPr lang="en-GB" sz="3600" dirty="0"/>
              <a:t>What needs to be in place for BUFO/BUFO2 to be valid?</a:t>
            </a:r>
          </a:p>
          <a:p>
            <a:pPr lvl="1"/>
            <a:r>
              <a:rPr lang="en-GB" sz="3200" dirty="0"/>
              <a:t> Elevated FFDI. Perhaps above 40?</a:t>
            </a:r>
          </a:p>
          <a:p>
            <a:pPr lvl="1"/>
            <a:r>
              <a:rPr lang="en-GB" sz="3200" dirty="0"/>
              <a:t>An uncontrolled fire (as the fire is an input). It can be run without the fire to produce a BUFO Alert.</a:t>
            </a:r>
          </a:p>
          <a:p>
            <a:pPr lvl="1"/>
            <a:r>
              <a:rPr lang="en-GB" sz="3200" dirty="0"/>
              <a:t>And…</a:t>
            </a:r>
          </a:p>
          <a:p>
            <a:pPr lvl="1"/>
            <a:endParaRPr lang="en-GB" sz="3200" dirty="0"/>
          </a:p>
          <a:p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4155047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A77CE-CBAF-4BB3-9966-248742352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Dry fuel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1AED1-9EF2-4E54-BDF8-BA0F03486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FDI = wind speed divided by FMC. </a:t>
            </a:r>
          </a:p>
          <a:p>
            <a:r>
              <a:rPr lang="en-GB" dirty="0"/>
              <a:t>Low FMC is needed for easy spotting to form deep flaming.</a:t>
            </a:r>
          </a:p>
          <a:p>
            <a:r>
              <a:rPr lang="en-GB" dirty="0" err="1"/>
              <a:t>PyroCbs</a:t>
            </a:r>
            <a:r>
              <a:rPr lang="en-GB" dirty="0"/>
              <a:t> form when FMC is low (&amp; other things are in place).</a:t>
            </a:r>
          </a:p>
          <a:p>
            <a:endParaRPr lang="en-AU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6B391A09-4EBF-444B-997D-C2710A248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315" y="1625600"/>
            <a:ext cx="7816685" cy="3606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6B97E7-4DCF-4908-ACC8-FC3661B48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59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64"/>
    </mc:Choice>
    <mc:Fallback>
      <p:transition spd="slow" advTm="36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15E6-FD9E-4091-95DA-81305E8F4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Drying stream flows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10E47-C040-4B49-85A0-87106646A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0"/>
            <a:ext cx="4351867" cy="5552831"/>
          </a:xfrm>
        </p:spPr>
        <p:txBody>
          <a:bodyPr>
            <a:normAutofit/>
          </a:bodyPr>
          <a:lstStyle/>
          <a:p>
            <a:r>
              <a:rPr lang="en-GB" dirty="0"/>
              <a:t>Blue box = rain, surface run-off. Concave curve. No bushfire potential.</a:t>
            </a:r>
          </a:p>
          <a:p>
            <a:r>
              <a:rPr lang="en-GB" dirty="0"/>
              <a:t>Green box = surface drying. Limited bushfire potential.</a:t>
            </a:r>
          </a:p>
          <a:p>
            <a:r>
              <a:rPr lang="en-GB" dirty="0"/>
              <a:t>Brown box = sub-surface soil drying. Large bushfire potential.</a:t>
            </a:r>
          </a:p>
          <a:p>
            <a:r>
              <a:rPr lang="en-GB" dirty="0"/>
              <a:t>Red box = deep soil drying, flow may stop. Convex curve. Potential for landscape fire or BUFE.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C085A7-F47E-4B1B-BC8C-9AEF7528E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498" y="2520462"/>
            <a:ext cx="7568501" cy="43375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ABE8C7-769A-4A06-BC1C-842455A631C6}"/>
              </a:ext>
            </a:extLst>
          </p:cNvPr>
          <p:cNvSpPr/>
          <p:nvPr/>
        </p:nvSpPr>
        <p:spPr>
          <a:xfrm>
            <a:off x="5240216" y="2708031"/>
            <a:ext cx="2121878" cy="19812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D4BC75-A710-4458-B5CA-F6697D4A93B9}"/>
              </a:ext>
            </a:extLst>
          </p:cNvPr>
          <p:cNvSpPr/>
          <p:nvPr/>
        </p:nvSpPr>
        <p:spPr>
          <a:xfrm>
            <a:off x="10421814" y="2708030"/>
            <a:ext cx="1617787" cy="209843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853705-2EF4-41C4-A544-9E062674CC73}"/>
              </a:ext>
            </a:extLst>
          </p:cNvPr>
          <p:cNvSpPr/>
          <p:nvPr/>
        </p:nvSpPr>
        <p:spPr>
          <a:xfrm>
            <a:off x="7362094" y="4161691"/>
            <a:ext cx="616718" cy="64476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5F30BC-5F65-410A-AB2A-A72D3E894A39}"/>
              </a:ext>
            </a:extLst>
          </p:cNvPr>
          <p:cNvSpPr/>
          <p:nvPr/>
        </p:nvSpPr>
        <p:spPr>
          <a:xfrm>
            <a:off x="7990535" y="4255476"/>
            <a:ext cx="476043" cy="644769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D92773-B797-40BE-AB3F-EA7C8D74A28D}"/>
              </a:ext>
            </a:extLst>
          </p:cNvPr>
          <p:cNvSpPr/>
          <p:nvPr/>
        </p:nvSpPr>
        <p:spPr>
          <a:xfrm>
            <a:off x="8478301" y="4554413"/>
            <a:ext cx="1943513" cy="6447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1900A6-D2ED-4472-AADE-07B7741B788A}"/>
              </a:ext>
            </a:extLst>
          </p:cNvPr>
          <p:cNvSpPr txBox="1"/>
          <p:nvPr/>
        </p:nvSpPr>
        <p:spPr>
          <a:xfrm>
            <a:off x="10449951" y="6471080"/>
            <a:ext cx="158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Data: BoM</a:t>
            </a:r>
            <a:endParaRPr lang="en-AU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38B782D-4CD5-4467-AE3E-CB9264E4D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98"/>
    </mc:Choice>
    <mc:Fallback xmlns="">
      <p:transition spd="slow" advTm="113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ED605-5A1E-4A53-940B-0481A36DC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Landscape dryness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8356-2C2D-4DB4-9CC5-6F80775DE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8263467" cy="4538132"/>
          </a:xfrm>
        </p:spPr>
        <p:txBody>
          <a:bodyPr>
            <a:normAutofit/>
          </a:bodyPr>
          <a:lstStyle/>
          <a:p>
            <a:r>
              <a:rPr lang="en-GB" sz="3600" dirty="0"/>
              <a:t>If scale is considered, then DF is an inverse function of stream flow depth.</a:t>
            </a:r>
          </a:p>
          <a:p>
            <a:r>
              <a:rPr lang="en-GB" sz="3600" dirty="0"/>
              <a:t>DF capped at 10 early in dry spell – no further increase allowed.</a:t>
            </a:r>
          </a:p>
          <a:p>
            <a:r>
              <a:rPr lang="en-GB" sz="3600" dirty="0"/>
              <a:t>Stream flows can continue decline past that point in a way that forecasts potential for BUFEs.</a:t>
            </a:r>
            <a:endParaRPr lang="en-AU" sz="36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C19A751-11BA-4724-9B45-6B8B3AC90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1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40"/>
    </mc:Choice>
    <mc:Fallback xmlns="">
      <p:transition spd="slow" advTm="4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86E41-F302-4F4A-8117-1992DB2B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28299-F9E2-4E72-9B52-8D8DC15C8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17601"/>
            <a:ext cx="3779520" cy="5713940"/>
          </a:xfrm>
        </p:spPr>
        <p:txBody>
          <a:bodyPr>
            <a:normAutofit/>
          </a:bodyPr>
          <a:lstStyle/>
          <a:p>
            <a:r>
              <a:rPr lang="en-GB" sz="3600" dirty="0"/>
              <a:t>A new boundary conditions for BUFO2 = </a:t>
            </a:r>
            <a:r>
              <a:rPr lang="en-GB" sz="3600" dirty="0">
                <a:solidFill>
                  <a:schemeClr val="accent1"/>
                </a:solidFill>
              </a:rPr>
              <a:t>drying stream flows </a:t>
            </a:r>
            <a:r>
              <a:rPr lang="en-GB" sz="3600" dirty="0"/>
              <a:t>in region.</a:t>
            </a:r>
            <a:endParaRPr lang="en-AU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659116-42C7-46A5-91D5-D5F4A8749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520" y="914400"/>
            <a:ext cx="8412480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796365-3A01-48E2-8480-4E6D87914E7B}"/>
              </a:ext>
            </a:extLst>
          </p:cNvPr>
          <p:cNvSpPr txBox="1"/>
          <p:nvPr/>
        </p:nvSpPr>
        <p:spPr>
          <a:xfrm>
            <a:off x="1209822" y="6344529"/>
            <a:ext cx="256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Data: BoM; McRae</a:t>
            </a:r>
            <a:endParaRPr lang="en-AU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00C51F4-AF92-4ADA-BB19-115096E69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6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59"/>
    </mc:Choice>
    <mc:Fallback xmlns="">
      <p:transition spd="slow" advTm="98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B9B5B-9CB8-424A-9504-71E01322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8D3E1-2BCE-419B-9550-463EBE5C1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FD4C0B-0B6C-4B8A-AF0A-55C1CA0F9F23}"/>
              </a:ext>
            </a:extLst>
          </p:cNvPr>
          <p:cNvSpPr txBox="1"/>
          <p:nvPr/>
        </p:nvSpPr>
        <p:spPr>
          <a:xfrm>
            <a:off x="-222250" y="1459230"/>
            <a:ext cx="119253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0" dirty="0">
                <a:latin typeface="Impact" panose="020B0806030902050204" pitchFamily="34" charset="0"/>
              </a:rPr>
              <a:t>BUFO</a:t>
            </a:r>
            <a:endParaRPr lang="en-AU" sz="25000" dirty="0">
              <a:latin typeface="Impact" panose="020B080603090205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4021274-BC7D-4123-86DA-4413C28AC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8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8"/>
    </mc:Choice>
    <mc:Fallback xmlns="">
      <p:transition spd="slow" advTm="6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B7D1D-7EE0-4F76-B3DD-BFB847004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9213A-DE00-428D-B5C4-0460AC663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DF841-59C6-4F4A-A494-2839ED8EEC09}"/>
              </a:ext>
            </a:extLst>
          </p:cNvPr>
          <p:cNvSpPr txBox="1"/>
          <p:nvPr/>
        </p:nvSpPr>
        <p:spPr>
          <a:xfrm>
            <a:off x="-222250" y="1459230"/>
            <a:ext cx="11925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0" dirty="0">
                <a:latin typeface="Impact" panose="020B0806030902050204" pitchFamily="34" charset="0"/>
              </a:rPr>
              <a:t>Next: IMPLEMENTATION</a:t>
            </a:r>
            <a:endParaRPr lang="en-AU" sz="12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242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00993-99D6-4874-8C07-327C50298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BUFO</a:t>
            </a:r>
            <a:endParaRPr lang="en-AU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19F2B-699F-46AA-B5D6-CFE58EB72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17601"/>
            <a:ext cx="12037925" cy="4538132"/>
          </a:xfrm>
        </p:spPr>
        <p:txBody>
          <a:bodyPr>
            <a:normAutofit/>
          </a:bodyPr>
          <a:lstStyle/>
          <a:p>
            <a:pPr lvl="0"/>
            <a:r>
              <a:rPr lang="en-GB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The first predictive model for BUFEs.</a:t>
            </a:r>
          </a:p>
          <a:p>
            <a:pPr lvl="0"/>
            <a:r>
              <a:rPr lang="en-GB" sz="4400" dirty="0">
                <a:latin typeface="+mj-lt"/>
                <a:ea typeface="+mj-ea"/>
                <a:cs typeface="+mj-cs"/>
              </a:rPr>
              <a:t>Uses a range of data: weather, terrain, fire.</a:t>
            </a:r>
          </a:p>
          <a:p>
            <a:pPr lvl="0"/>
            <a:r>
              <a:rPr lang="en-GB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Multiple paths to a prediction.</a:t>
            </a:r>
          </a:p>
          <a:p>
            <a:pPr lvl="0"/>
            <a:r>
              <a:rPr lang="en-GB" sz="4400" dirty="0">
                <a:latin typeface="+mj-lt"/>
                <a:ea typeface="+mj-ea"/>
                <a:cs typeface="+mj-cs"/>
              </a:rPr>
              <a:t>Allows lead-times for warnings.</a:t>
            </a:r>
          </a:p>
          <a:p>
            <a:pPr lvl="0"/>
            <a:r>
              <a:rPr lang="en-GB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Allows a Bayesian decision tree intelligence approach.</a:t>
            </a:r>
            <a:endParaRPr lang="en-AU" sz="4400" b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B4F6CD-5C9F-4BC0-A149-D4449FD02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505" y="4662162"/>
            <a:ext cx="4605495" cy="246714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0F8EDD-8AF3-4ABA-97C6-85098042F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3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46"/>
    </mc:Choice>
    <mc:Fallback xmlns="">
      <p:transition spd="slow" advTm="6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C50BA-E28E-412E-A5EF-9FA5133AB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Flowchart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9E0FE-9BBF-428E-8F5C-B7FBCF0DF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4911969" cy="5376984"/>
          </a:xfrm>
        </p:spPr>
        <p:txBody>
          <a:bodyPr>
            <a:normAutofit/>
          </a:bodyPr>
          <a:lstStyle/>
          <a:p>
            <a:pPr lvl="0"/>
            <a:r>
              <a:rPr lang="en-GB" sz="3600" dirty="0"/>
              <a:t>Start at the beginning. Uncontrolled fire on a day of elevated fire danger (?&gt;35).</a:t>
            </a:r>
          </a:p>
          <a:p>
            <a:pPr lvl="0"/>
            <a:r>
              <a:rPr lang="en-GB" sz="3600" dirty="0"/>
              <a:t>Loop through (on a schedule) until fire is extinguished or a prediction is reached.</a:t>
            </a:r>
          </a:p>
          <a:p>
            <a:pPr lvl="0"/>
            <a:endParaRPr lang="en-AU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C5380E-70F4-4AC9-AE09-86C891C81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35" y="0"/>
            <a:ext cx="6827965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6FB67D-B01F-41A1-9AF8-A9181959A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0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22"/>
    </mc:Choice>
    <mc:Fallback xmlns="">
      <p:transition spd="slow" advTm="64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AD856-7C02-4D19-9B62-AC3682332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Spreadsheet examples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65C9B-1EFF-4DE6-8FE2-3ED1C6CEC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9947868" cy="4538132"/>
          </a:xfrm>
        </p:spPr>
        <p:txBody>
          <a:bodyPr/>
          <a:lstStyle/>
          <a:p>
            <a:r>
              <a:rPr lang="en-GB" dirty="0"/>
              <a:t>BoM data, HFR data, ESA data.</a:t>
            </a:r>
          </a:p>
          <a:p>
            <a:r>
              <a:rPr lang="en-GB" dirty="0"/>
              <a:t>One column per hour.</a:t>
            </a:r>
          </a:p>
          <a:p>
            <a:r>
              <a:rPr lang="en-GB" dirty="0"/>
              <a:t>Outline = window of threat: dry fuel, windy on a VLS-prone landform, unstable atmosphere.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A7A78-9E03-43BB-B325-2C9CCB450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554" y="3524250"/>
            <a:ext cx="11039475" cy="333375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93681F-1085-4286-A03B-1CDCA833C70C}"/>
              </a:ext>
            </a:extLst>
          </p:cNvPr>
          <p:cNvCxnSpPr/>
          <p:nvPr/>
        </p:nvCxnSpPr>
        <p:spPr>
          <a:xfrm>
            <a:off x="2215662" y="3048000"/>
            <a:ext cx="797169" cy="7971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C733A5F-E435-4305-A003-319ECDB8301F}"/>
              </a:ext>
            </a:extLst>
          </p:cNvPr>
          <p:cNvSpPr txBox="1"/>
          <p:nvPr/>
        </p:nvSpPr>
        <p:spPr>
          <a:xfrm>
            <a:off x="7988840" y="2877919"/>
            <a:ext cx="3328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Data: BoM, ACTRFS, </a:t>
            </a:r>
            <a:r>
              <a:rPr lang="en-GB" dirty="0" err="1"/>
              <a:t>HighFireRisk</a:t>
            </a:r>
            <a:endParaRPr lang="en-GB" dirty="0"/>
          </a:p>
          <a:p>
            <a:r>
              <a:rPr lang="en-GB" dirty="0"/>
              <a:t>Analysis : McRae</a:t>
            </a:r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9511B9-6248-49C8-B845-556FAD143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3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21"/>
    </mc:Choice>
    <mc:Fallback xmlns="">
      <p:transition spd="slow" advTm="145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EC6F9-FDC0-4296-AB5F-3AE9A162F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BUFO2</a:t>
            </a:r>
            <a:endParaRPr lang="en-AU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AB9C6-F6BF-4530-9681-8882287C0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8450664" cy="453813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GB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Switch from case-studies of past fires to population statistics of Black Summer.</a:t>
            </a:r>
          </a:p>
          <a:p>
            <a:pPr lvl="0"/>
            <a:r>
              <a:rPr lang="en-GB" sz="4400" dirty="0">
                <a:latin typeface="+mj-lt"/>
                <a:ea typeface="+mj-ea"/>
                <a:cs typeface="+mj-cs"/>
              </a:rPr>
              <a:t>BUFEs now includes both unstable events and foehn events.</a:t>
            </a:r>
          </a:p>
          <a:p>
            <a:pPr lvl="0"/>
            <a:r>
              <a:rPr lang="en-GB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Explicitly addresses </a:t>
            </a:r>
            <a:r>
              <a:rPr lang="en-GB" sz="4400" dirty="0">
                <a:latin typeface="+mj-lt"/>
                <a:ea typeface="+mj-ea"/>
                <a:cs typeface="+mj-cs"/>
              </a:rPr>
              <a:t>(1) </a:t>
            </a:r>
            <a:r>
              <a:rPr lang="en-GB" sz="4400" b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pyroCb</a:t>
            </a:r>
            <a:r>
              <a:rPr lang="en-GB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potential and (2) outflow wi</a:t>
            </a:r>
            <a:r>
              <a:rPr lang="en-GB" sz="4400" dirty="0">
                <a:latin typeface="+mj-lt"/>
                <a:ea typeface="+mj-ea"/>
                <a:cs typeface="+mj-cs"/>
              </a:rPr>
              <a:t>nd</a:t>
            </a:r>
            <a:r>
              <a:rPr lang="en-GB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 recoiling from LCL.</a:t>
            </a:r>
            <a:endParaRPr lang="en-AU" sz="4400" b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843282-4C6E-47DC-B1B4-62DC8C41B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2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28"/>
    </mc:Choice>
    <mc:Fallback xmlns="">
      <p:transition spd="slow" advTm="128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665C2-3CF1-4D7A-80D5-A9B076833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Worksheet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121EF-642A-4B0F-B876-8CCC0037C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85033"/>
            <a:ext cx="6588369" cy="4538132"/>
          </a:xfrm>
        </p:spPr>
        <p:txBody>
          <a:bodyPr/>
          <a:lstStyle/>
          <a:p>
            <a:pPr lvl="0"/>
            <a:r>
              <a:rPr lang="en-GB" dirty="0"/>
              <a:t>Specific events indicated by tags, e.g. </a:t>
            </a:r>
            <a:r>
              <a:rPr lang="en-GB" dirty="0">
                <a:solidFill>
                  <a:schemeClr val="bg1"/>
                </a:solidFill>
                <a:highlight>
                  <a:srgbClr val="000000"/>
                </a:highlight>
              </a:rPr>
              <a:t>#25 </a:t>
            </a:r>
            <a:endParaRPr lang="en-GB" dirty="0"/>
          </a:p>
          <a:p>
            <a:pPr lvl="0"/>
            <a:r>
              <a:rPr lang="en-AU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(1) DEFAULT = no BUFE, no outflow &amp; no </a:t>
            </a:r>
            <a:r>
              <a:rPr lang="en-AU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pyroCb</a:t>
            </a:r>
            <a:r>
              <a:rPr lang="en-AU" sz="4000" dirty="0"/>
              <a:t> </a:t>
            </a:r>
            <a:endParaRPr lang="en-GB" sz="4000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D0659A-0AE8-4857-80CD-1E1A83DA0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109" y="-36095"/>
            <a:ext cx="5071891" cy="521909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536E44-BA1A-447B-B765-CEAB3D481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6A074EC-BCD0-417E-BEE5-F529ED6EC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1300"/>
            <a:ext cx="7068208" cy="405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4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9"/>
    </mc:Choice>
    <mc:Fallback xmlns="">
      <p:transition spd="slow" advTm="14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B6EBFE7-555A-4F0F-BB4F-81E4134B9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465" y="-508000"/>
            <a:ext cx="12852799" cy="73649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4EB8CD-21C7-4444-8DA4-FE3D71976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(2) Ambient state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1E4D9-A42B-4BE1-8B26-1F6470702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3200" dirty="0"/>
              <a:t>How is the atmosphere above the fire configured?</a:t>
            </a:r>
          </a:p>
          <a:p>
            <a:r>
              <a:rPr lang="en-GB" sz="3200" dirty="0"/>
              <a:t>Synoptic state = [A]scending air; [N[</a:t>
            </a:r>
            <a:r>
              <a:rPr lang="en-GB" sz="3200" dirty="0" err="1"/>
              <a:t>eutral</a:t>
            </a:r>
            <a:r>
              <a:rPr lang="en-GB" sz="3200" dirty="0"/>
              <a:t> air; [D]</a:t>
            </a:r>
            <a:r>
              <a:rPr lang="en-GB" sz="3200" dirty="0" err="1"/>
              <a:t>escending</a:t>
            </a:r>
            <a:r>
              <a:rPr lang="en-GB" sz="3200" dirty="0"/>
              <a:t> air.</a:t>
            </a:r>
          </a:p>
          <a:p>
            <a:r>
              <a:rPr lang="en-GB" sz="3200" dirty="0"/>
              <a:t>Cap = [L]ow (up to 4°C);    [M]</a:t>
            </a:r>
            <a:r>
              <a:rPr lang="en-GB" sz="3200" dirty="0" err="1"/>
              <a:t>edium</a:t>
            </a:r>
            <a:r>
              <a:rPr lang="en-GB" sz="3200" dirty="0"/>
              <a:t> (4 to 8°C); [H]</a:t>
            </a:r>
            <a:r>
              <a:rPr lang="en-GB" sz="3200" dirty="0" err="1"/>
              <a:t>igh</a:t>
            </a:r>
            <a:r>
              <a:rPr lang="en-GB" sz="3200" dirty="0"/>
              <a:t> (over 8°C)</a:t>
            </a:r>
            <a:endParaRPr lang="en-AU" sz="3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1375C9-DB14-4942-A7E3-BADB6D8C9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8359BA-EB94-4FF3-883E-2DC54ABC2514}"/>
              </a:ext>
            </a:extLst>
          </p:cNvPr>
          <p:cNvSpPr txBox="1"/>
          <p:nvPr/>
        </p:nvSpPr>
        <p:spPr>
          <a:xfrm>
            <a:off x="5680364" y="1939636"/>
            <a:ext cx="1884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1 Feb 2020</a:t>
            </a:r>
            <a:endParaRPr lang="en-AU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74B070-344A-484C-BEFE-310244786BF0}"/>
              </a:ext>
            </a:extLst>
          </p:cNvPr>
          <p:cNvSpPr txBox="1"/>
          <p:nvPr/>
        </p:nvSpPr>
        <p:spPr>
          <a:xfrm>
            <a:off x="5680364" y="2576945"/>
            <a:ext cx="162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16:00</a:t>
            </a:r>
            <a:endParaRPr lang="en-AU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9EB8C-4E3D-4785-B8BF-D55C7A6D96AE}"/>
              </a:ext>
            </a:extLst>
          </p:cNvPr>
          <p:cNvSpPr txBox="1"/>
          <p:nvPr/>
        </p:nvSpPr>
        <p:spPr>
          <a:xfrm>
            <a:off x="8506691" y="1845087"/>
            <a:ext cx="3469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FF0000"/>
                </a:solidFill>
              </a:rPr>
              <a:t>Yaouk</a:t>
            </a:r>
            <a:r>
              <a:rPr lang="en-GB" sz="2400" b="1" dirty="0">
                <a:solidFill>
                  <a:srgbClr val="FF0000"/>
                </a:solidFill>
              </a:rPr>
              <a:t> Peak Fire</a:t>
            </a:r>
            <a:endParaRPr lang="en-AU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FD0334-B632-4AB4-B929-EB9C3180E046}"/>
              </a:ext>
            </a:extLst>
          </p:cNvPr>
          <p:cNvSpPr txBox="1"/>
          <p:nvPr/>
        </p:nvSpPr>
        <p:spPr>
          <a:xfrm>
            <a:off x="8506691" y="2576945"/>
            <a:ext cx="2230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Generic</a:t>
            </a:r>
            <a:endParaRPr lang="en-AU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349F53-14BB-4407-A1CB-7EF9C828D5FA}"/>
              </a:ext>
            </a:extLst>
          </p:cNvPr>
          <p:cNvSpPr txBox="1"/>
          <p:nvPr/>
        </p:nvSpPr>
        <p:spPr>
          <a:xfrm>
            <a:off x="7860530" y="5976129"/>
            <a:ext cx="886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AL</a:t>
            </a:r>
            <a:endParaRPr lang="en-A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7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43"/>
    </mc:Choice>
    <mc:Fallback xmlns="">
      <p:transition spd="slow" advTm="48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68912-66BB-431B-97E7-F3CF79A0F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(3) Observations or forecasts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00424-2FCA-41E5-B936-9468A6461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9006655" cy="5713940"/>
          </a:xfrm>
        </p:spPr>
        <p:txBody>
          <a:bodyPr/>
          <a:lstStyle/>
          <a:p>
            <a:r>
              <a:rPr lang="en-GB" dirty="0"/>
              <a:t>What do recent observations or current forecast suggest might be in play around the fireground?</a:t>
            </a:r>
          </a:p>
          <a:p>
            <a:r>
              <a:rPr lang="en-AU" dirty="0"/>
              <a:t>Trench / gully?		=&gt; eruptive growth</a:t>
            </a:r>
          </a:p>
          <a:p>
            <a:r>
              <a:rPr lang="en-AU" dirty="0"/>
              <a:t>VLS-prone landform?	=&gt; VLS potential</a:t>
            </a:r>
          </a:p>
          <a:p>
            <a:r>
              <a:rPr lang="en-AU" dirty="0"/>
              <a:t>Dew Pt depression?	=&gt; mixing down of dry air</a:t>
            </a:r>
          </a:p>
          <a:p>
            <a:r>
              <a:rPr lang="en-AU" dirty="0"/>
              <a:t>Fire nearby?		=&gt; Fire in the feedback loop</a:t>
            </a:r>
          </a:p>
          <a:p>
            <a:r>
              <a:rPr lang="en-AU" dirty="0"/>
              <a:t>Low FMI?			=&gt; easy spotting</a:t>
            </a:r>
          </a:p>
          <a:p>
            <a:r>
              <a:rPr lang="en-AU" dirty="0"/>
              <a:t>Varying FMI?		=&gt; unburnt areas can ignite later</a:t>
            </a:r>
          </a:p>
          <a:p>
            <a:r>
              <a:rPr lang="en-AU" dirty="0"/>
              <a:t>U &gt; 25km/hr?		=&gt; lee-slope eddy winds</a:t>
            </a:r>
          </a:p>
          <a:p>
            <a:r>
              <a:rPr lang="en-AU" dirty="0"/>
              <a:t>U &gt; 40km/hr?		=&gt; strong winds</a:t>
            </a:r>
          </a:p>
          <a:p>
            <a:r>
              <a:rPr lang="en-AU" dirty="0"/>
              <a:t>Wind change?		=&gt; </a:t>
            </a:r>
            <a:r>
              <a:rPr lang="en-AU" dirty="0" err="1"/>
              <a:t>Ooops</a:t>
            </a:r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E0FC2-2325-4580-93F7-EC55967A0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" contrast="-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6655" y="0"/>
            <a:ext cx="8395020" cy="86386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DDF392-3321-48E0-A948-73EEC6BFD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0FF9E1-F1AA-473D-849F-49CEC5EC90FF}"/>
              </a:ext>
            </a:extLst>
          </p:cNvPr>
          <p:cNvSpPr txBox="1"/>
          <p:nvPr/>
        </p:nvSpPr>
        <p:spPr>
          <a:xfrm>
            <a:off x="9396868" y="3702174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en-AU" sz="2400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655-C368-4CEA-BA01-3125900B9AF6}"/>
              </a:ext>
            </a:extLst>
          </p:cNvPr>
          <p:cNvSpPr txBox="1"/>
          <p:nvPr/>
        </p:nvSpPr>
        <p:spPr>
          <a:xfrm>
            <a:off x="9396867" y="5489412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en-AU" sz="2400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012BB6-86D2-452C-842B-E6978D917C29}"/>
              </a:ext>
            </a:extLst>
          </p:cNvPr>
          <p:cNvSpPr txBox="1"/>
          <p:nvPr/>
        </p:nvSpPr>
        <p:spPr>
          <a:xfrm>
            <a:off x="10050317" y="3251083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en-AU" sz="2400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384AD4-F9A4-4B15-9E0D-8C78F289A6B1}"/>
              </a:ext>
            </a:extLst>
          </p:cNvPr>
          <p:cNvSpPr txBox="1"/>
          <p:nvPr/>
        </p:nvSpPr>
        <p:spPr>
          <a:xfrm>
            <a:off x="10072854" y="3671184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en-AU" sz="2400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FF9DFC-7D03-4C7D-B3FC-5150DDFB2FD4}"/>
              </a:ext>
            </a:extLst>
          </p:cNvPr>
          <p:cNvSpPr txBox="1"/>
          <p:nvPr/>
        </p:nvSpPr>
        <p:spPr>
          <a:xfrm>
            <a:off x="10034777" y="4972327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en-AU" sz="2400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81BFB8-336D-4DE4-9A84-6471306AD214}"/>
              </a:ext>
            </a:extLst>
          </p:cNvPr>
          <p:cNvSpPr txBox="1"/>
          <p:nvPr/>
        </p:nvSpPr>
        <p:spPr>
          <a:xfrm>
            <a:off x="10034776" y="5503995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en-AU" sz="2400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E72467-197D-4412-ADF7-84196E334EF3}"/>
              </a:ext>
            </a:extLst>
          </p:cNvPr>
          <p:cNvSpPr txBox="1"/>
          <p:nvPr/>
        </p:nvSpPr>
        <p:spPr>
          <a:xfrm>
            <a:off x="10440529" y="3691966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en-AU" sz="2400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73365A-81EC-4F0B-9310-DE954D0FF989}"/>
              </a:ext>
            </a:extLst>
          </p:cNvPr>
          <p:cNvSpPr txBox="1"/>
          <p:nvPr/>
        </p:nvSpPr>
        <p:spPr>
          <a:xfrm>
            <a:off x="11036277" y="3712748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en-AU" sz="2400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F430B2-0975-4880-A6F2-F4496899B859}"/>
              </a:ext>
            </a:extLst>
          </p:cNvPr>
          <p:cNvSpPr txBox="1"/>
          <p:nvPr/>
        </p:nvSpPr>
        <p:spPr>
          <a:xfrm>
            <a:off x="9706296" y="5951077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en-AU" sz="2400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464F2C-7CF7-49D2-9936-75EE049F739B}"/>
              </a:ext>
            </a:extLst>
          </p:cNvPr>
          <p:cNvSpPr txBox="1"/>
          <p:nvPr/>
        </p:nvSpPr>
        <p:spPr>
          <a:xfrm>
            <a:off x="9093239" y="3251083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>
                <a:solidFill>
                  <a:srgbClr val="FF0000"/>
                </a:solidFill>
                <a:latin typeface="Wingdings 2" panose="05020102010507070707" pitchFamily="18" charset="2"/>
              </a:rPr>
              <a:t>O</a:t>
            </a:r>
            <a:endParaRPr lang="en-AU" sz="2400" b="1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8BFF90-6C44-4BB5-A4FD-BB4E51983B6D}"/>
              </a:ext>
            </a:extLst>
          </p:cNvPr>
          <p:cNvSpPr txBox="1"/>
          <p:nvPr/>
        </p:nvSpPr>
        <p:spPr>
          <a:xfrm>
            <a:off x="11408063" y="4132849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>
                <a:solidFill>
                  <a:srgbClr val="FF0000"/>
                </a:solidFill>
                <a:latin typeface="Wingdings 2" panose="05020102010507070707" pitchFamily="18" charset="2"/>
              </a:rPr>
              <a:t>O</a:t>
            </a:r>
            <a:endParaRPr lang="en-AU" sz="2400" b="1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F29FDA-5C22-45BF-A16C-0F8331F81DFB}"/>
              </a:ext>
            </a:extLst>
          </p:cNvPr>
          <p:cNvSpPr txBox="1"/>
          <p:nvPr/>
        </p:nvSpPr>
        <p:spPr>
          <a:xfrm>
            <a:off x="10703765" y="4972327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>
                <a:solidFill>
                  <a:srgbClr val="FF0000"/>
                </a:solidFill>
                <a:latin typeface="Wingdings 2" panose="05020102010507070707" pitchFamily="18" charset="2"/>
              </a:rPr>
              <a:t>O</a:t>
            </a:r>
            <a:endParaRPr lang="en-AU" sz="2400" b="1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3F574F-7FA1-4D8D-98EA-9BD6B90F3E4F}"/>
              </a:ext>
            </a:extLst>
          </p:cNvPr>
          <p:cNvSpPr txBox="1"/>
          <p:nvPr/>
        </p:nvSpPr>
        <p:spPr>
          <a:xfrm>
            <a:off x="11712863" y="4552950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>
                <a:solidFill>
                  <a:srgbClr val="FF0000"/>
                </a:solidFill>
                <a:latin typeface="Wingdings 2" panose="05020102010507070707" pitchFamily="18" charset="2"/>
              </a:rPr>
              <a:t>O</a:t>
            </a:r>
            <a:endParaRPr lang="en-AU" sz="2400" b="1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7E7CA7-F813-476A-9676-6B7027ECF58B}"/>
              </a:ext>
            </a:extLst>
          </p:cNvPr>
          <p:cNvSpPr txBox="1"/>
          <p:nvPr/>
        </p:nvSpPr>
        <p:spPr>
          <a:xfrm>
            <a:off x="10400138" y="5486131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en-AU" sz="2400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7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84"/>
    </mc:Choice>
    <mc:Fallback xmlns="">
      <p:transition spd="slow" advTm="79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111588</TotalTime>
  <Words>855</Words>
  <Application>Microsoft Office PowerPoint</Application>
  <PresentationFormat>Widescreen</PresentationFormat>
  <Paragraphs>117</Paragraphs>
  <Slides>20</Slides>
  <Notes>4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Impact</vt:lpstr>
      <vt:lpstr>MS Shell Dlg 2</vt:lpstr>
      <vt:lpstr>Wingdings 2</vt:lpstr>
      <vt:lpstr>Office Theme</vt:lpstr>
      <vt:lpstr>MANAGING EXTREME WILDFIRES</vt:lpstr>
      <vt:lpstr>PowerPoint Presentation</vt:lpstr>
      <vt:lpstr>BUFO</vt:lpstr>
      <vt:lpstr>Flowchart</vt:lpstr>
      <vt:lpstr>Spreadsheet examples</vt:lpstr>
      <vt:lpstr>BUFO2</vt:lpstr>
      <vt:lpstr>Worksheet</vt:lpstr>
      <vt:lpstr>(2) Ambient state</vt:lpstr>
      <vt:lpstr>(3) Observations or forecasts</vt:lpstr>
      <vt:lpstr>(4) Drivers</vt:lpstr>
      <vt:lpstr>(5) Assessment qualifiers</vt:lpstr>
      <vt:lpstr>(6) Result</vt:lpstr>
      <vt:lpstr>Spreadsheet examples</vt:lpstr>
      <vt:lpstr>PowerPoint Presentation</vt:lpstr>
      <vt:lpstr>Boundary conditions</vt:lpstr>
      <vt:lpstr>Dry fuel</vt:lpstr>
      <vt:lpstr>Drying stream flows</vt:lpstr>
      <vt:lpstr>Landscape dryness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McRae, Rick</dc:creator>
  <cp:lastModifiedBy>mcrae2611@gmail.com</cp:lastModifiedBy>
  <cp:revision>188</cp:revision>
  <dcterms:created xsi:type="dcterms:W3CDTF">2021-03-14T05:21:07Z</dcterms:created>
  <dcterms:modified xsi:type="dcterms:W3CDTF">2021-09-14T04:52:11Z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90d47f2-2d0a-4515-b8de-e13c18f23c62_Enabled">
    <vt:lpwstr>true</vt:lpwstr>
  </property>
  <property fmtid="{D5CDD505-2E9C-101B-9397-08002B2CF9AE}" pid="3" name="MSIP_Label_690d47f2-2d0a-4515-b8de-e13c18f23c62_SetDate">
    <vt:lpwstr>2021-03-14T05:28:34Z</vt:lpwstr>
  </property>
  <property fmtid="{D5CDD505-2E9C-101B-9397-08002B2CF9AE}" pid="4" name="MSIP_Label_690d47f2-2d0a-4515-b8de-e13c18f23c62_Method">
    <vt:lpwstr>Privileged</vt:lpwstr>
  </property>
  <property fmtid="{D5CDD505-2E9C-101B-9397-08002B2CF9AE}" pid="5" name="MSIP_Label_690d47f2-2d0a-4515-b8de-e13c18f23c62_Name">
    <vt:lpwstr>OFFICIAL</vt:lpwstr>
  </property>
  <property fmtid="{D5CDD505-2E9C-101B-9397-08002B2CF9AE}" pid="6" name="MSIP_Label_690d47f2-2d0a-4515-b8de-e13c18f23c62_SiteId">
    <vt:lpwstr>b46c1908-0334-4236-b978-585ee88e4199</vt:lpwstr>
  </property>
  <property fmtid="{D5CDD505-2E9C-101B-9397-08002B2CF9AE}" pid="7" name="MSIP_Label_690d47f2-2d0a-4515-b8de-e13c18f23c62_ActionId">
    <vt:lpwstr>25cc0046-df10-45bc-87ee-e9902a809f03</vt:lpwstr>
  </property>
  <property fmtid="{D5CDD505-2E9C-101B-9397-08002B2CF9AE}" pid="8" name="MSIP_Label_690d47f2-2d0a-4515-b8de-e13c18f23c62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OFFICIAL</vt:lpwstr>
  </property>
</Properties>
</file>