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410" r:id="rId3"/>
    <p:sldId id="411" r:id="rId4"/>
    <p:sldId id="285" r:id="rId5"/>
    <p:sldId id="414" r:id="rId6"/>
    <p:sldId id="286" r:id="rId7"/>
    <p:sldId id="412" r:id="rId8"/>
    <p:sldId id="413" r:id="rId9"/>
    <p:sldId id="288" r:id="rId10"/>
    <p:sldId id="287" r:id="rId11"/>
    <p:sldId id="3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49" autoAdjust="0"/>
    <p:restoredTop sz="74788" autoAdjust="0"/>
  </p:normalViewPr>
  <p:slideViewPr>
    <p:cSldViewPr snapToGrid="0">
      <p:cViewPr varScale="1">
        <p:scale>
          <a:sx n="81" d="100"/>
          <a:sy n="81" d="100"/>
        </p:scale>
        <p:origin x="528" y="102"/>
      </p:cViewPr>
      <p:guideLst/>
    </p:cSldViewPr>
  </p:slideViewPr>
  <p:outlineViewPr>
    <p:cViewPr>
      <p:scale>
        <a:sx n="33" d="100"/>
        <a:sy n="33" d="100"/>
      </p:scale>
      <p:origin x="0" y="-573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C494D-7044-4E0A-80CA-5E6BF3B053A6}" type="datetimeFigureOut">
              <a:rPr lang="en-AU" smtClean="0"/>
              <a:t>12/09/2021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AA983-85EB-42D9-8F70-51E9F1EB2EFA}" type="slidenum">
              <a:rPr lang="en-AU" smtClean="0"/>
              <a:t>‹#›</a:t>
            </a:fld>
            <a:endParaRPr lang="en-AU"/>
          </a:p>
        </p:txBody>
      </p:sp>
    </p:spTree>
    <p:extLst>
      <p:ext uri="{BB962C8B-B14F-4D97-AF65-F5344CB8AC3E}">
        <p14:creationId xmlns:p14="http://schemas.microsoft.com/office/powerpoint/2010/main" val="140588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the next on-line instalment of the Managing Extreme Wildfires Workshop, part of the 2021 AFAC Conference, and part of AFAC’s Professional Development Program.</a:t>
            </a:r>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1</a:t>
            </a:fld>
            <a:endParaRPr lang="en-AU"/>
          </a:p>
        </p:txBody>
      </p:sp>
    </p:spTree>
    <p:extLst>
      <p:ext uri="{BB962C8B-B14F-4D97-AF65-F5344CB8AC3E}">
        <p14:creationId xmlns:p14="http://schemas.microsoft.com/office/powerpoint/2010/main" val="384834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will be discussing practical aspects of implementing what we have learned about these events. There will be a focus on Incident Management Teams and how to handle the technical issues in an Incident Action Plan..</a:t>
            </a:r>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2</a:t>
            </a:fld>
            <a:endParaRPr lang="en-AU"/>
          </a:p>
        </p:txBody>
      </p:sp>
    </p:spTree>
    <p:extLst>
      <p:ext uri="{BB962C8B-B14F-4D97-AF65-F5344CB8AC3E}">
        <p14:creationId xmlns:p14="http://schemas.microsoft.com/office/powerpoint/2010/main" val="2486952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6</a:t>
            </a:fld>
            <a:endParaRPr lang="en-AU"/>
          </a:p>
        </p:txBody>
      </p:sp>
    </p:spTree>
    <p:extLst>
      <p:ext uri="{BB962C8B-B14F-4D97-AF65-F5344CB8AC3E}">
        <p14:creationId xmlns:p14="http://schemas.microsoft.com/office/powerpoint/2010/main" val="1781794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BB40-EE09-442C-A2EE-2F11789DF9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5B11676-814D-4CF7-8E08-DD99FEB4D9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FEB048-0DE4-4B48-82AC-2CF497D65895}"/>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5" name="Footer Placeholder 4">
            <a:extLst>
              <a:ext uri="{FF2B5EF4-FFF2-40B4-BE49-F238E27FC236}">
                <a16:creationId xmlns:a16="http://schemas.microsoft.com/office/drawing/2014/main" id="{B957A779-EF73-41AD-9B24-9A087A1B5C1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7C1B6C6-A765-4382-AF19-4E872CF8C8F3}"/>
              </a:ext>
            </a:extLst>
          </p:cNvPr>
          <p:cNvSpPr>
            <a:spLocks noGrp="1"/>
          </p:cNvSpPr>
          <p:nvPr>
            <p:ph type="sldNum" sz="quarter" idx="12"/>
          </p:nvPr>
        </p:nvSpPr>
        <p:spPr/>
        <p:txBody>
          <a:bodyPr/>
          <a:lstStyle/>
          <a:p>
            <a:fld id="{C719F11C-8AA1-44A1-BCEC-748D9EACF40F}" type="slidenum">
              <a:rPr lang="en-AU" smtClean="0"/>
              <a:t>‹#›</a:t>
            </a:fld>
            <a:endParaRPr lang="en-AU"/>
          </a:p>
        </p:txBody>
      </p:sp>
      <p:sp>
        <p:nvSpPr>
          <p:cNvPr id="7" name="Rectangle 6">
            <a:extLst>
              <a:ext uri="{FF2B5EF4-FFF2-40B4-BE49-F238E27FC236}">
                <a16:creationId xmlns:a16="http://schemas.microsoft.com/office/drawing/2014/main" id="{07544A3A-B627-448C-92CF-3A2B4498BE62}"/>
              </a:ext>
            </a:extLst>
          </p:cNvPr>
          <p:cNvSpPr/>
          <p:nvPr userDrawn="1"/>
        </p:nvSpPr>
        <p:spPr>
          <a:xfrm>
            <a:off x="5589917" y="-77638"/>
            <a:ext cx="854015" cy="319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7439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6F0E-A770-4639-9606-F6B5704E449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C9EAF49-0BF2-4672-9988-446FEA428B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B3F12A-1BBC-4422-8225-A16AB5CA4FFD}"/>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5" name="Footer Placeholder 4">
            <a:extLst>
              <a:ext uri="{FF2B5EF4-FFF2-40B4-BE49-F238E27FC236}">
                <a16:creationId xmlns:a16="http://schemas.microsoft.com/office/drawing/2014/main" id="{08E5BE2A-6857-4AC6-8767-5BAF5ECC4A9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9DAC6A8-1969-4BEE-A3D4-10CAA374339F}"/>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286718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E2BC0-080B-467E-8E6C-94068956D2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2F962F4-FB3E-4A71-B7B8-D1B9BBD348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A4BA21-1B61-4584-B71B-64B1952261CF}"/>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5" name="Footer Placeholder 4">
            <a:extLst>
              <a:ext uri="{FF2B5EF4-FFF2-40B4-BE49-F238E27FC236}">
                <a16:creationId xmlns:a16="http://schemas.microsoft.com/office/drawing/2014/main" id="{2D2FA0EE-53A4-4329-8073-056E5C934A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7D4878-9C20-4D3E-9BDF-935152CFBFCD}"/>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74702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E1CE-693D-4B77-BA5C-DC061356CCDC}"/>
              </a:ext>
            </a:extLst>
          </p:cNvPr>
          <p:cNvSpPr>
            <a:spLocks noGrp="1"/>
          </p:cNvSpPr>
          <p:nvPr>
            <p:ph type="title"/>
          </p:nvPr>
        </p:nvSpPr>
        <p:spPr>
          <a:xfrm>
            <a:off x="0" y="26459"/>
            <a:ext cx="12192000" cy="1091142"/>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B6ED9DAA-97E0-4151-9F84-FA4AB62F98AD}"/>
              </a:ext>
            </a:extLst>
          </p:cNvPr>
          <p:cNvSpPr>
            <a:spLocks noGrp="1"/>
          </p:cNvSpPr>
          <p:nvPr>
            <p:ph idx="1"/>
          </p:nvPr>
        </p:nvSpPr>
        <p:spPr>
          <a:xfrm>
            <a:off x="0" y="1117601"/>
            <a:ext cx="4351867" cy="45381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300D7DD5-EA83-4EFF-BB39-2EA020742EFD}"/>
              </a:ext>
            </a:extLst>
          </p:cNvPr>
          <p:cNvSpPr>
            <a:spLocks noGrp="1"/>
          </p:cNvSpPr>
          <p:nvPr>
            <p:ph type="dt" sz="half" idx="10"/>
          </p:nvPr>
        </p:nvSpPr>
        <p:spPr/>
        <p:txBody>
          <a:bodyPr/>
          <a:lstStyle/>
          <a:p>
            <a:fld id="{BEBE7659-A00D-4167-8F53-8B47CFF712E7}" type="datetimeFigureOut">
              <a:rPr lang="en-AU" smtClean="0"/>
              <a:t>13/09/2021</a:t>
            </a:fld>
            <a:endParaRPr lang="en-AU"/>
          </a:p>
        </p:txBody>
      </p:sp>
      <p:sp>
        <p:nvSpPr>
          <p:cNvPr id="5" name="Footer Placeholder 4">
            <a:extLst>
              <a:ext uri="{FF2B5EF4-FFF2-40B4-BE49-F238E27FC236}">
                <a16:creationId xmlns:a16="http://schemas.microsoft.com/office/drawing/2014/main" id="{B03C8101-E83C-4CA1-A2C6-8D05A47775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FCEC65-7D8B-4362-9F5D-482847A75BA5}"/>
              </a:ext>
            </a:extLst>
          </p:cNvPr>
          <p:cNvSpPr>
            <a:spLocks noGrp="1"/>
          </p:cNvSpPr>
          <p:nvPr>
            <p:ph type="sldNum" sz="quarter" idx="12"/>
          </p:nvPr>
        </p:nvSpPr>
        <p:spPr/>
        <p:txBody>
          <a:bodyPr/>
          <a:lstStyle/>
          <a:p>
            <a:fld id="{C719F11C-8AA1-44A1-BCEC-748D9EACF40F}" type="slidenum">
              <a:rPr lang="en-AU" smtClean="0"/>
              <a:t>‹#›</a:t>
            </a:fld>
            <a:endParaRPr lang="en-AU"/>
          </a:p>
        </p:txBody>
      </p:sp>
      <p:pic>
        <p:nvPicPr>
          <p:cNvPr id="10" name="Picture 9">
            <a:extLst>
              <a:ext uri="{FF2B5EF4-FFF2-40B4-BE49-F238E27FC236}">
                <a16:creationId xmlns:a16="http://schemas.microsoft.com/office/drawing/2014/main" id="{7FC52382-A7A8-4809-B608-997A882E7605}"/>
              </a:ext>
            </a:extLst>
          </p:cNvPr>
          <p:cNvPicPr>
            <a:picLocks noChangeAspect="1"/>
          </p:cNvPicPr>
          <p:nvPr userDrawn="1"/>
        </p:nvPicPr>
        <p:blipFill>
          <a:blip r:embed="rId2"/>
          <a:stretch>
            <a:fillRect/>
          </a:stretch>
        </p:blipFill>
        <p:spPr>
          <a:xfrm rot="5400000">
            <a:off x="9665746" y="1571297"/>
            <a:ext cx="3764928" cy="895384"/>
          </a:xfrm>
          <a:prstGeom prst="rect">
            <a:avLst/>
          </a:prstGeom>
        </p:spPr>
      </p:pic>
      <p:pic>
        <p:nvPicPr>
          <p:cNvPr id="12" name="Picture 11">
            <a:extLst>
              <a:ext uri="{FF2B5EF4-FFF2-40B4-BE49-F238E27FC236}">
                <a16:creationId xmlns:a16="http://schemas.microsoft.com/office/drawing/2014/main" id="{CCE1402F-2F64-49EE-A133-4B59AF665A35}"/>
              </a:ext>
            </a:extLst>
          </p:cNvPr>
          <p:cNvPicPr>
            <a:picLocks noChangeAspect="1"/>
          </p:cNvPicPr>
          <p:nvPr userDrawn="1"/>
        </p:nvPicPr>
        <p:blipFill>
          <a:blip r:embed="rId3">
            <a:alphaModFix amt="50000"/>
          </a:blip>
          <a:stretch>
            <a:fillRect/>
          </a:stretch>
        </p:blipFill>
        <p:spPr>
          <a:xfrm>
            <a:off x="10421598" y="4011519"/>
            <a:ext cx="1770402" cy="2874215"/>
          </a:xfrm>
          <a:prstGeom prst="rect">
            <a:avLst/>
          </a:prstGeom>
        </p:spPr>
      </p:pic>
      <p:sp>
        <p:nvSpPr>
          <p:cNvPr id="9" name="Rectangle 8">
            <a:extLst>
              <a:ext uri="{FF2B5EF4-FFF2-40B4-BE49-F238E27FC236}">
                <a16:creationId xmlns:a16="http://schemas.microsoft.com/office/drawing/2014/main" id="{391833C1-907C-4DFA-B85F-D387985D6915}"/>
              </a:ext>
            </a:extLst>
          </p:cNvPr>
          <p:cNvSpPr/>
          <p:nvPr userDrawn="1"/>
        </p:nvSpPr>
        <p:spPr>
          <a:xfrm>
            <a:off x="5537200" y="-88900"/>
            <a:ext cx="984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07852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F1A6-DCD4-4736-8E75-5A69E6DD4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2195B4D-B60F-4422-B50D-C95BF1527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AFADE3-37FE-44A6-A5A1-64E20E5961C9}"/>
              </a:ext>
            </a:extLst>
          </p:cNvPr>
          <p:cNvSpPr>
            <a:spLocks noGrp="1"/>
          </p:cNvSpPr>
          <p:nvPr>
            <p:ph type="dt" sz="half" idx="10"/>
          </p:nvPr>
        </p:nvSpPr>
        <p:spPr/>
        <p:txBody>
          <a:bodyPr/>
          <a:lstStyle/>
          <a:p>
            <a:fld id="{BEBE7659-A00D-4167-8F53-8B47CFF712E7}" type="datetimeFigureOut">
              <a:rPr lang="en-AU" smtClean="0"/>
              <a:t>13/09/2021</a:t>
            </a:fld>
            <a:endParaRPr lang="en-AU"/>
          </a:p>
        </p:txBody>
      </p:sp>
      <p:sp>
        <p:nvSpPr>
          <p:cNvPr id="5" name="Footer Placeholder 4">
            <a:extLst>
              <a:ext uri="{FF2B5EF4-FFF2-40B4-BE49-F238E27FC236}">
                <a16:creationId xmlns:a16="http://schemas.microsoft.com/office/drawing/2014/main" id="{6CB857EC-7FC2-48EE-AF44-F459838EADC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7DB7E9-BBBF-4CA9-A88D-202A26A5C734}"/>
              </a:ext>
            </a:extLst>
          </p:cNvPr>
          <p:cNvSpPr>
            <a:spLocks noGrp="1"/>
          </p:cNvSpPr>
          <p:nvPr>
            <p:ph type="sldNum" sz="quarter" idx="12"/>
          </p:nvPr>
        </p:nvSpPr>
        <p:spPr/>
        <p:txBody>
          <a:bodyPr/>
          <a:lstStyle/>
          <a:p>
            <a:fld id="{C719F11C-8AA1-44A1-BCEC-748D9EACF40F}" type="slidenum">
              <a:rPr lang="en-AU" smtClean="0"/>
              <a:t>‹#›</a:t>
            </a:fld>
            <a:endParaRPr lang="en-AU"/>
          </a:p>
        </p:txBody>
      </p:sp>
      <p:sp>
        <p:nvSpPr>
          <p:cNvPr id="7" name="Rectangle 6">
            <a:extLst>
              <a:ext uri="{FF2B5EF4-FFF2-40B4-BE49-F238E27FC236}">
                <a16:creationId xmlns:a16="http://schemas.microsoft.com/office/drawing/2014/main" id="{E6025342-9246-46CE-AFF6-75D6928A04F3}"/>
              </a:ext>
            </a:extLst>
          </p:cNvPr>
          <p:cNvSpPr/>
          <p:nvPr userDrawn="1"/>
        </p:nvSpPr>
        <p:spPr>
          <a:xfrm>
            <a:off x="5537200" y="-88900"/>
            <a:ext cx="984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47878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DE91C-1340-485C-9054-080C8F06C59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58B5F3F-1163-465C-85A1-092D977633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1021A1F-0828-4361-A899-2992049D53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AE67C49-33C3-43A4-B9A2-68E030919005}"/>
              </a:ext>
            </a:extLst>
          </p:cNvPr>
          <p:cNvSpPr>
            <a:spLocks noGrp="1"/>
          </p:cNvSpPr>
          <p:nvPr>
            <p:ph type="dt" sz="half" idx="10"/>
          </p:nvPr>
        </p:nvSpPr>
        <p:spPr/>
        <p:txBody>
          <a:bodyPr/>
          <a:lstStyle/>
          <a:p>
            <a:fld id="{BEBE7659-A00D-4167-8F53-8B47CFF712E7}" type="datetimeFigureOut">
              <a:rPr lang="en-AU" smtClean="0"/>
              <a:t>13/09/2021</a:t>
            </a:fld>
            <a:endParaRPr lang="en-AU"/>
          </a:p>
        </p:txBody>
      </p:sp>
      <p:sp>
        <p:nvSpPr>
          <p:cNvPr id="6" name="Footer Placeholder 5">
            <a:extLst>
              <a:ext uri="{FF2B5EF4-FFF2-40B4-BE49-F238E27FC236}">
                <a16:creationId xmlns:a16="http://schemas.microsoft.com/office/drawing/2014/main" id="{66F5779D-5090-42DC-9C2C-A5406C33BB1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87CA7AC-722D-4641-B4B4-CA88AC97E756}"/>
              </a:ext>
            </a:extLst>
          </p:cNvPr>
          <p:cNvSpPr>
            <a:spLocks noGrp="1"/>
          </p:cNvSpPr>
          <p:nvPr>
            <p:ph type="sldNum" sz="quarter" idx="12"/>
          </p:nvPr>
        </p:nvSpPr>
        <p:spPr/>
        <p:txBody>
          <a:bodyPr/>
          <a:lstStyle/>
          <a:p>
            <a:fld id="{C719F11C-8AA1-44A1-BCEC-748D9EACF40F}" type="slidenum">
              <a:rPr lang="en-AU" smtClean="0"/>
              <a:t>‹#›</a:t>
            </a:fld>
            <a:endParaRPr lang="en-AU"/>
          </a:p>
        </p:txBody>
      </p:sp>
      <p:sp>
        <p:nvSpPr>
          <p:cNvPr id="8" name="Rectangle 7">
            <a:extLst>
              <a:ext uri="{FF2B5EF4-FFF2-40B4-BE49-F238E27FC236}">
                <a16:creationId xmlns:a16="http://schemas.microsoft.com/office/drawing/2014/main" id="{B3528AB9-6A3F-472F-88BA-C80C6058AAAD}"/>
              </a:ext>
            </a:extLst>
          </p:cNvPr>
          <p:cNvSpPr/>
          <p:nvPr userDrawn="1"/>
        </p:nvSpPr>
        <p:spPr>
          <a:xfrm>
            <a:off x="5537200" y="-88900"/>
            <a:ext cx="984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7275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21EB-64A5-432F-B246-95CE2411206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D82B3F2-7000-43CB-89CF-89199C46D6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F2F9F3-284B-4D01-B170-245897E20C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DC64A3E-1741-40A0-AF86-3DBEAC2856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DC7ED-0161-4411-8935-FA3E324C8E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72C4278-76AC-4762-A038-D0087CDC65E4}"/>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8" name="Footer Placeholder 7">
            <a:extLst>
              <a:ext uri="{FF2B5EF4-FFF2-40B4-BE49-F238E27FC236}">
                <a16:creationId xmlns:a16="http://schemas.microsoft.com/office/drawing/2014/main" id="{8E43F178-0BCB-427F-8DF5-D7DD9E36C50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CFC76B1-931F-44E6-9A91-FD137D0EDC5D}"/>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280575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0A67-5C64-4E71-9B19-69CF8CD608C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F521EAD-E198-4DF9-925F-F1E1E787F9E8}"/>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4" name="Footer Placeholder 3">
            <a:extLst>
              <a:ext uri="{FF2B5EF4-FFF2-40B4-BE49-F238E27FC236}">
                <a16:creationId xmlns:a16="http://schemas.microsoft.com/office/drawing/2014/main" id="{C3C81D5A-24EF-4BE1-9BEE-A696ED5A3EF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E045516-B212-4DA2-959D-6FD88EA30745}"/>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445480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182317-163A-488A-A363-684239F3F1DE}"/>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3" name="Footer Placeholder 2">
            <a:extLst>
              <a:ext uri="{FF2B5EF4-FFF2-40B4-BE49-F238E27FC236}">
                <a16:creationId xmlns:a16="http://schemas.microsoft.com/office/drawing/2014/main" id="{2C638ABB-809C-4667-805C-53C01BD7B19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BC99E1A-482B-4937-ACAA-0D2B4CAF2793}"/>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6705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6CF8-55A3-462F-BCC5-24BEDACA9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B96E226-37FC-4369-B2CA-31389A5E1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8A5B4A2-535F-4533-909B-B8D9B8F1E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02FE1D-27DB-47FB-9FCC-C44BF603C5A3}"/>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6" name="Footer Placeholder 5">
            <a:extLst>
              <a:ext uri="{FF2B5EF4-FFF2-40B4-BE49-F238E27FC236}">
                <a16:creationId xmlns:a16="http://schemas.microsoft.com/office/drawing/2014/main" id="{84AE8E2C-0BF8-4448-A5FC-AD63DB41D74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76BDFD7-B6FB-4191-852C-1AAE5DC127D2}"/>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824519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3249-734C-435D-85FA-C4959D1B5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E33F6E9-46FD-4B24-9E37-73417F7683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1B41CC2-72C9-4983-B70C-AD46B0D04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C3705-739D-4719-9891-E6F70D5B19C7}"/>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6" name="Footer Placeholder 5">
            <a:extLst>
              <a:ext uri="{FF2B5EF4-FFF2-40B4-BE49-F238E27FC236}">
                <a16:creationId xmlns:a16="http://schemas.microsoft.com/office/drawing/2014/main" id="{D3E0914F-CD80-4601-BA5F-5CE96E093B2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9DD560F-2B71-4903-A259-3D7F37687DD7}"/>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361027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0A1EF8-BFCD-4AE3-AEC7-7D4ED1F70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58872A2-2C59-4A02-A159-10EF770FC1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717815F-DE9C-4EF6-AAD0-647592380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E7659-A00D-4167-8F53-8B47CFF712E7}" type="datetimeFigureOut">
              <a:rPr lang="en-AU" smtClean="0"/>
              <a:t>13/09/2021</a:t>
            </a:fld>
            <a:endParaRPr lang="en-AU"/>
          </a:p>
        </p:txBody>
      </p:sp>
      <p:sp>
        <p:nvSpPr>
          <p:cNvPr id="5" name="Footer Placeholder 4">
            <a:extLst>
              <a:ext uri="{FF2B5EF4-FFF2-40B4-BE49-F238E27FC236}">
                <a16:creationId xmlns:a16="http://schemas.microsoft.com/office/drawing/2014/main" id="{2F4C5216-B440-4B43-95F0-C5D0E5860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E9E0C73-CEAC-465D-86E3-254A801B86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9F11C-8AA1-44A1-BCEC-748D9EACF40F}" type="slidenum">
              <a:rPr lang="en-AU" smtClean="0"/>
              <a:t>‹#›</a:t>
            </a:fld>
            <a:endParaRPr lang="en-AU"/>
          </a:p>
        </p:txBody>
      </p:sp>
      <p:sp>
        <p:nvSpPr>
          <p:cNvPr id="8" name="TextBox 7">
            <a:extLst>
              <a:ext uri="{FF2B5EF4-FFF2-40B4-BE49-F238E27FC236}">
                <a16:creationId xmlns:a16="http://schemas.microsoft.com/office/drawing/2014/main" id="{BDFDA833-6DF9-45E5-9E57-142945972EE7}"/>
              </a:ext>
            </a:extLst>
          </p:cNvPr>
          <p:cNvSpPr txBox="1"/>
          <p:nvPr userDrawn="1">
            <p:extLst>
              <p:ext uri="{1162E1C5-73C7-4A58-AE30-91384D911F3F}">
                <p184:classification xmlns:p184="http://schemas.microsoft.com/office/powerpoint/2018/4/main" val="hdr"/>
              </p:ext>
            </p:extLst>
          </p:nvPr>
        </p:nvSpPr>
        <p:spPr>
          <a:xfrm>
            <a:off x="5728462" y="0"/>
            <a:ext cx="585788" cy="182880"/>
          </a:xfrm>
          <a:prstGeom prst="rect">
            <a:avLst/>
          </a:prstGeom>
        </p:spPr>
        <p:txBody>
          <a:bodyPr horzOverflow="overflow" lIns="0" tIns="0" rIns="0" bIns="0">
            <a:spAutoFit/>
          </a:bodyPr>
          <a:lstStyle/>
          <a:p>
            <a:pPr algn="ctr"/>
            <a:r>
              <a:rPr lang="en-AU" sz="1200">
                <a:solidFill>
                  <a:srgbClr val="FF0000"/>
                </a:solidFill>
                <a:latin typeface="Calibri" panose="020F0502020204030204" pitchFamily="34" charset="0"/>
                <a:cs typeface="Calibri" panose="020F0502020204030204" pitchFamily="34" charset="0"/>
              </a:rPr>
              <a:t>OFFICIAL</a:t>
            </a:r>
          </a:p>
        </p:txBody>
      </p:sp>
      <p:sp>
        <p:nvSpPr>
          <p:cNvPr id="9" name="Rectangle 8">
            <a:extLst>
              <a:ext uri="{FF2B5EF4-FFF2-40B4-BE49-F238E27FC236}">
                <a16:creationId xmlns:a16="http://schemas.microsoft.com/office/drawing/2014/main" id="{F7557D0A-ED20-4518-A2C0-276FFC369F1F}"/>
              </a:ext>
            </a:extLst>
          </p:cNvPr>
          <p:cNvSpPr/>
          <p:nvPr userDrawn="1"/>
        </p:nvSpPr>
        <p:spPr>
          <a:xfrm>
            <a:off x="5537200" y="-88900"/>
            <a:ext cx="984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47418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E3C3-7239-449D-AAC9-9B5929B4DABC}"/>
              </a:ext>
            </a:extLst>
          </p:cNvPr>
          <p:cNvSpPr>
            <a:spLocks noGrp="1"/>
          </p:cNvSpPr>
          <p:nvPr>
            <p:ph type="ctrTitle"/>
          </p:nvPr>
        </p:nvSpPr>
        <p:spPr>
          <a:xfrm>
            <a:off x="6477000" y="304800"/>
            <a:ext cx="5715000" cy="3898559"/>
          </a:xfrm>
        </p:spPr>
        <p:txBody>
          <a:bodyPr>
            <a:normAutofit/>
          </a:bodyPr>
          <a:lstStyle/>
          <a:p>
            <a:r>
              <a:rPr lang="en-GB" sz="8800" b="0" dirty="0">
                <a:latin typeface="Impact" panose="020B0806030902050204" pitchFamily="34" charset="0"/>
              </a:rPr>
              <a:t>MANAGING EXTREME WILDFIRES</a:t>
            </a:r>
            <a:endParaRPr lang="en-AU" sz="8800" b="0" dirty="0">
              <a:latin typeface="Impact" panose="020B0806030902050204" pitchFamily="34" charset="0"/>
            </a:endParaRPr>
          </a:p>
        </p:txBody>
      </p:sp>
      <p:sp>
        <p:nvSpPr>
          <p:cNvPr id="3" name="Subtitle 2">
            <a:extLst>
              <a:ext uri="{FF2B5EF4-FFF2-40B4-BE49-F238E27FC236}">
                <a16:creationId xmlns:a16="http://schemas.microsoft.com/office/drawing/2014/main" id="{66648F69-5647-4E77-A90E-D8B770990A3C}"/>
              </a:ext>
            </a:extLst>
          </p:cNvPr>
          <p:cNvSpPr>
            <a:spLocks noGrp="1"/>
          </p:cNvSpPr>
          <p:nvPr>
            <p:ph type="subTitle" idx="1"/>
          </p:nvPr>
        </p:nvSpPr>
        <p:spPr>
          <a:xfrm>
            <a:off x="6477000" y="4543865"/>
            <a:ext cx="5598886" cy="1885964"/>
          </a:xfrm>
        </p:spPr>
        <p:txBody>
          <a:bodyPr/>
          <a:lstStyle/>
          <a:p>
            <a:r>
              <a:rPr lang="en-GB" b="0" dirty="0"/>
              <a:t>A virtual PDP Workshop for the 2021 AFAC Conference.</a:t>
            </a:r>
          </a:p>
          <a:p>
            <a:r>
              <a:rPr lang="en-GB" b="0" dirty="0"/>
              <a:t>Rick McRae, Jason Sharples</a:t>
            </a:r>
          </a:p>
          <a:p>
            <a:r>
              <a:rPr lang="en-GB" b="0" dirty="0"/>
              <a:t>UNSW Bushfire Research Group.</a:t>
            </a:r>
            <a:endParaRPr lang="en-AU" b="0" dirty="0"/>
          </a:p>
        </p:txBody>
      </p:sp>
      <p:sp>
        <p:nvSpPr>
          <p:cNvPr id="5" name="TextBox 4">
            <a:extLst>
              <a:ext uri="{FF2B5EF4-FFF2-40B4-BE49-F238E27FC236}">
                <a16:creationId xmlns:a16="http://schemas.microsoft.com/office/drawing/2014/main" id="{488CFF92-B5CC-4022-A959-D0B33A912C83}"/>
              </a:ext>
            </a:extLst>
          </p:cNvPr>
          <p:cNvSpPr txBox="1"/>
          <p:nvPr/>
        </p:nvSpPr>
        <p:spPr>
          <a:xfrm>
            <a:off x="6705600" y="6401002"/>
            <a:ext cx="5158154" cy="369332"/>
          </a:xfrm>
          <a:prstGeom prst="rect">
            <a:avLst/>
          </a:prstGeom>
          <a:noFill/>
        </p:spPr>
        <p:txBody>
          <a:bodyPr wrap="square" rtlCol="0">
            <a:spAutoFit/>
          </a:bodyPr>
          <a:lstStyle/>
          <a:p>
            <a:r>
              <a:rPr lang="en-GB" dirty="0"/>
              <a:t>Not all sandpits have the cool toys…   Photo: McRae</a:t>
            </a:r>
            <a:endParaRPr lang="en-AU" dirty="0"/>
          </a:p>
        </p:txBody>
      </p:sp>
      <p:pic>
        <p:nvPicPr>
          <p:cNvPr id="8" name="Picture 7" descr="A picture containing text, sky, outdoor, road&#10;&#10;Description automatically generated">
            <a:extLst>
              <a:ext uri="{FF2B5EF4-FFF2-40B4-BE49-F238E27FC236}">
                <a16:creationId xmlns:a16="http://schemas.microsoft.com/office/drawing/2014/main" id="{3213B170-3679-46DD-8653-7A3477F7E6D5}"/>
              </a:ext>
            </a:extLst>
          </p:cNvPr>
          <p:cNvPicPr>
            <a:picLocks noChangeAspect="1"/>
          </p:cNvPicPr>
          <p:nvPr/>
        </p:nvPicPr>
        <p:blipFill>
          <a:blip r:embed="rId6"/>
          <a:stretch>
            <a:fillRect/>
          </a:stretch>
        </p:blipFill>
        <p:spPr>
          <a:xfrm>
            <a:off x="0" y="245446"/>
            <a:ext cx="6552433" cy="6396654"/>
          </a:xfrm>
          <a:prstGeom prst="rect">
            <a:avLst/>
          </a:prstGeom>
        </p:spPr>
      </p:pic>
      <p:pic>
        <p:nvPicPr>
          <p:cNvPr id="4" name="Audio 3">
            <a:hlinkClick r:id="" action="ppaction://media"/>
            <a:extLst>
              <a:ext uri="{FF2B5EF4-FFF2-40B4-BE49-F238E27FC236}">
                <a16:creationId xmlns:a16="http://schemas.microsoft.com/office/drawing/2014/main" id="{F6E75950-D04C-49A4-AE15-F48DA79E63F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42117178"/>
      </p:ext>
    </p:extLst>
  </p:cSld>
  <p:clrMapOvr>
    <a:masterClrMapping/>
  </p:clrMapOvr>
  <mc:AlternateContent xmlns:mc="http://schemas.openxmlformats.org/markup-compatibility/2006">
    <mc:Choice xmlns:p14="http://schemas.microsoft.com/office/powerpoint/2010/main" Requires="p14">
      <p:transition spd="slow" p14:dur="2000" advTm="11039"/>
    </mc:Choice>
    <mc:Fallback>
      <p:transition spd="slow" advTm="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6200-35E7-4887-899E-A9C19B27956B}"/>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Who in the IMT is able to process an alert?</a:t>
            </a:r>
            <a:endParaRPr lang="en-AU" b="0" dirty="0"/>
          </a:p>
        </p:txBody>
      </p:sp>
      <p:sp>
        <p:nvSpPr>
          <p:cNvPr id="3" name="Content Placeholder 2">
            <a:extLst>
              <a:ext uri="{FF2B5EF4-FFF2-40B4-BE49-F238E27FC236}">
                <a16:creationId xmlns:a16="http://schemas.microsoft.com/office/drawing/2014/main" id="{7978DD98-C2B3-426E-832B-B9DE22E7A795}"/>
              </a:ext>
            </a:extLst>
          </p:cNvPr>
          <p:cNvSpPr>
            <a:spLocks noGrp="1"/>
          </p:cNvSpPr>
          <p:nvPr>
            <p:ph idx="1"/>
          </p:nvPr>
        </p:nvSpPr>
        <p:spPr>
          <a:xfrm>
            <a:off x="0" y="1117600"/>
            <a:ext cx="5380712" cy="5311335"/>
          </a:xfrm>
        </p:spPr>
        <p:txBody>
          <a:bodyPr>
            <a:normAutofit fontScale="85000" lnSpcReduction="10000"/>
          </a:bodyPr>
          <a:lstStyle/>
          <a:p>
            <a:pPr lvl="0"/>
            <a:r>
              <a:rPr lang="en-AU" sz="4400" b="0" kern="1200" dirty="0">
                <a:solidFill>
                  <a:schemeClr val="tx1"/>
                </a:solidFill>
                <a:effectLst/>
                <a:latin typeface="+mj-lt"/>
                <a:ea typeface="+mj-ea"/>
                <a:cs typeface="+mj-cs"/>
              </a:rPr>
              <a:t>Planning Officer</a:t>
            </a:r>
          </a:p>
          <a:p>
            <a:pPr lvl="0"/>
            <a:r>
              <a:rPr lang="en-AU" sz="4400" b="0" kern="1200" dirty="0">
                <a:solidFill>
                  <a:schemeClr val="tx1"/>
                </a:solidFill>
                <a:effectLst/>
                <a:latin typeface="+mj-lt"/>
                <a:ea typeface="+mj-ea"/>
                <a:cs typeface="+mj-cs"/>
              </a:rPr>
              <a:t>Intelligence Officer</a:t>
            </a:r>
          </a:p>
          <a:p>
            <a:pPr lvl="0"/>
            <a:r>
              <a:rPr lang="en-AU" sz="4400" b="0" kern="1200" dirty="0">
                <a:solidFill>
                  <a:schemeClr val="tx1"/>
                </a:solidFill>
                <a:effectLst/>
                <a:latin typeface="+mj-lt"/>
                <a:ea typeface="+mj-ea"/>
                <a:cs typeface="+mj-cs"/>
              </a:rPr>
              <a:t>Situation Unit Leader / FBAN</a:t>
            </a:r>
          </a:p>
          <a:p>
            <a:pPr lvl="0"/>
            <a:r>
              <a:rPr lang="en-AU" sz="4400" b="0" kern="1200" dirty="0">
                <a:solidFill>
                  <a:schemeClr val="tx1"/>
                </a:solidFill>
                <a:effectLst/>
                <a:latin typeface="+mj-lt"/>
                <a:ea typeface="+mj-ea"/>
                <a:cs typeface="+mj-cs"/>
              </a:rPr>
              <a:t>Operations Officer</a:t>
            </a:r>
          </a:p>
          <a:p>
            <a:pPr lvl="0"/>
            <a:r>
              <a:rPr lang="en-AU" sz="4400" b="0" kern="1200" dirty="0" err="1">
                <a:solidFill>
                  <a:schemeClr val="tx1"/>
                </a:solidFill>
                <a:effectLst/>
                <a:latin typeface="+mj-lt"/>
                <a:ea typeface="+mj-ea"/>
                <a:cs typeface="+mj-cs"/>
              </a:rPr>
              <a:t>Div</a:t>
            </a:r>
            <a:r>
              <a:rPr lang="en-AU" sz="4400" b="0" kern="1200" dirty="0">
                <a:solidFill>
                  <a:schemeClr val="tx1"/>
                </a:solidFill>
                <a:effectLst/>
                <a:latin typeface="+mj-lt"/>
                <a:ea typeface="+mj-ea"/>
                <a:cs typeface="+mj-cs"/>
              </a:rPr>
              <a:t> Cons/ Sector Leaders</a:t>
            </a:r>
          </a:p>
          <a:p>
            <a:pPr lvl="0"/>
            <a:r>
              <a:rPr lang="en-AU" sz="4400" b="0" kern="1200" dirty="0">
                <a:solidFill>
                  <a:schemeClr val="tx1"/>
                </a:solidFill>
                <a:effectLst/>
                <a:latin typeface="+mj-lt"/>
                <a:ea typeface="+mj-ea"/>
                <a:cs typeface="+mj-cs"/>
              </a:rPr>
              <a:t>Safety Officer</a:t>
            </a:r>
          </a:p>
          <a:p>
            <a:pPr lvl="0"/>
            <a:r>
              <a:rPr lang="en-AU" sz="4400" b="0" kern="1200" dirty="0">
                <a:solidFill>
                  <a:schemeClr val="tx1"/>
                </a:solidFill>
                <a:effectLst/>
                <a:latin typeface="+mj-lt"/>
                <a:ea typeface="+mj-ea"/>
                <a:cs typeface="+mj-cs"/>
              </a:rPr>
              <a:t>Incident Controller</a:t>
            </a:r>
          </a:p>
          <a:p>
            <a:pPr lvl="0"/>
            <a:r>
              <a:rPr lang="en-AU" sz="4400" b="0" kern="1200" dirty="0">
                <a:solidFill>
                  <a:schemeClr val="tx1"/>
                </a:solidFill>
                <a:effectLst/>
                <a:latin typeface="+mj-lt"/>
                <a:ea typeface="+mj-ea"/>
                <a:cs typeface="+mj-cs"/>
              </a:rPr>
              <a:t>Public Information Officer</a:t>
            </a:r>
          </a:p>
        </p:txBody>
      </p:sp>
      <p:pic>
        <p:nvPicPr>
          <p:cNvPr id="5" name="Picture 4">
            <a:extLst>
              <a:ext uri="{FF2B5EF4-FFF2-40B4-BE49-F238E27FC236}">
                <a16:creationId xmlns:a16="http://schemas.microsoft.com/office/drawing/2014/main" id="{29B17B92-D55E-4122-927D-62672254647B}"/>
              </a:ext>
            </a:extLst>
          </p:cNvPr>
          <p:cNvPicPr>
            <a:picLocks noChangeAspect="1"/>
          </p:cNvPicPr>
          <p:nvPr/>
        </p:nvPicPr>
        <p:blipFill>
          <a:blip r:embed="rId4"/>
          <a:stretch>
            <a:fillRect/>
          </a:stretch>
        </p:blipFill>
        <p:spPr>
          <a:xfrm>
            <a:off x="6489994" y="1707999"/>
            <a:ext cx="5702006" cy="5123542"/>
          </a:xfrm>
          <a:prstGeom prst="rect">
            <a:avLst/>
          </a:prstGeom>
        </p:spPr>
      </p:pic>
      <p:pic>
        <p:nvPicPr>
          <p:cNvPr id="6" name="Audio 5">
            <a:hlinkClick r:id="" action="ppaction://media"/>
            <a:extLst>
              <a:ext uri="{FF2B5EF4-FFF2-40B4-BE49-F238E27FC236}">
                <a16:creationId xmlns:a16="http://schemas.microsoft.com/office/drawing/2014/main" id="{79C8E59D-B170-447E-8C13-EE45DA08FE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6143777"/>
      </p:ext>
    </p:extLst>
  </p:cSld>
  <p:clrMapOvr>
    <a:masterClrMapping/>
  </p:clrMapOvr>
  <mc:AlternateContent xmlns:mc="http://schemas.openxmlformats.org/markup-compatibility/2006">
    <mc:Choice xmlns:p14="http://schemas.microsoft.com/office/powerpoint/2010/main" Requires="p14">
      <p:transition spd="slow" p14:dur="2000" advTm="80728"/>
    </mc:Choice>
    <mc:Fallback>
      <p:transition spd="slow" advTm="8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4"/>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 seven known causes of deep flaming must be understood and considered by IMTs; as must the foehn effect.</a:t>
            </a:r>
            <a:endParaRPr lang="en-AU" sz="4400" dirty="0"/>
          </a:p>
        </p:txBody>
      </p:sp>
      <p:pic>
        <p:nvPicPr>
          <p:cNvPr id="6" name="Audio 5">
            <a:hlinkClick r:id="" action="ppaction://media"/>
            <a:extLst>
              <a:ext uri="{FF2B5EF4-FFF2-40B4-BE49-F238E27FC236}">
                <a16:creationId xmlns:a16="http://schemas.microsoft.com/office/drawing/2014/main" id="{E8975BC4-3891-4983-A1A3-89DEBE1A60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296111"/>
      </p:ext>
    </p:extLst>
  </p:cSld>
  <p:clrMapOvr>
    <a:masterClrMapping/>
  </p:clrMapOvr>
  <mc:AlternateContent xmlns:mc="http://schemas.openxmlformats.org/markup-compatibility/2006">
    <mc:Choice xmlns:p14="http://schemas.microsoft.com/office/powerpoint/2010/main" Requires="p14">
      <p:transition spd="slow" p14:dur="2000" advTm="20605"/>
    </mc:Choice>
    <mc:Fallback>
      <p:transition spd="slow" advTm="20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CD36-E018-4B7A-96AE-419601F7BB1E}"/>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BD83857-4C49-491A-8D3B-99641D4DE53B}"/>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20519465-07B9-4B50-A0F0-B928F04852A5}"/>
              </a:ext>
            </a:extLst>
          </p:cNvPr>
          <p:cNvSpPr txBox="1"/>
          <p:nvPr/>
        </p:nvSpPr>
        <p:spPr>
          <a:xfrm>
            <a:off x="666750" y="2417171"/>
            <a:ext cx="11925300" cy="1938992"/>
          </a:xfrm>
          <a:prstGeom prst="rect">
            <a:avLst/>
          </a:prstGeom>
          <a:noFill/>
        </p:spPr>
        <p:txBody>
          <a:bodyPr wrap="square" rtlCol="0">
            <a:spAutoFit/>
          </a:bodyPr>
          <a:lstStyle/>
          <a:p>
            <a:r>
              <a:rPr lang="en-GB" sz="12000" dirty="0">
                <a:latin typeface="Impact" panose="020B0806030902050204" pitchFamily="34" charset="0"/>
              </a:rPr>
              <a:t>IMPLEMENTATION</a:t>
            </a:r>
            <a:endParaRPr lang="en-AU" sz="12000" dirty="0">
              <a:latin typeface="Impact" panose="020B0806030902050204" pitchFamily="34" charset="0"/>
            </a:endParaRPr>
          </a:p>
        </p:txBody>
      </p:sp>
      <p:pic>
        <p:nvPicPr>
          <p:cNvPr id="6" name="Audio 5">
            <a:hlinkClick r:id="" action="ppaction://media"/>
            <a:extLst>
              <a:ext uri="{FF2B5EF4-FFF2-40B4-BE49-F238E27FC236}">
                <a16:creationId xmlns:a16="http://schemas.microsoft.com/office/drawing/2014/main" id="{ED4338BE-78D4-4EA7-8095-C4D772E482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6940627"/>
      </p:ext>
    </p:extLst>
  </p:cSld>
  <p:clrMapOvr>
    <a:masterClrMapping/>
  </p:clrMapOvr>
  <mc:AlternateContent xmlns:mc="http://schemas.openxmlformats.org/markup-compatibility/2006">
    <mc:Choice xmlns:p14="http://schemas.microsoft.com/office/powerpoint/2010/main" Requires="p14">
      <p:transition spd="slow" p14:dur="2000" advTm="4073"/>
    </mc:Choice>
    <mc:Fallback>
      <p:transition spd="slow" advTm="4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42021-21E1-4870-B916-9D8EF95FF8D0}"/>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848AF8C5-24F4-447D-8E7B-36FD567D0CD7}"/>
              </a:ext>
            </a:extLst>
          </p:cNvPr>
          <p:cNvSpPr>
            <a:spLocks noGrp="1"/>
          </p:cNvSpPr>
          <p:nvPr>
            <p:ph idx="1"/>
          </p:nvPr>
        </p:nvSpPr>
        <p:spPr>
          <a:xfrm>
            <a:off x="0" y="1117601"/>
            <a:ext cx="6881446" cy="4538132"/>
          </a:xfrm>
        </p:spPr>
        <p:txBody>
          <a:bodyPr>
            <a:normAutofit/>
          </a:bodyPr>
          <a:lstStyle/>
          <a:p>
            <a:r>
              <a:rPr lang="en-GB" sz="4800" dirty="0"/>
              <a:t>Step 1 - analysis</a:t>
            </a:r>
          </a:p>
          <a:p>
            <a:r>
              <a:rPr lang="en-GB" sz="4800" dirty="0"/>
              <a:t>Step 2 - prediction</a:t>
            </a:r>
          </a:p>
          <a:p>
            <a:r>
              <a:rPr lang="en-GB" sz="4800" dirty="0"/>
              <a:t>Step 3 - decisions</a:t>
            </a:r>
          </a:p>
          <a:p>
            <a:r>
              <a:rPr lang="en-GB" sz="4800" dirty="0"/>
              <a:t>Step 4 - IAP</a:t>
            </a:r>
          </a:p>
          <a:p>
            <a:r>
              <a:rPr lang="en-GB" sz="4800" dirty="0"/>
              <a:t>Step 5 - communication</a:t>
            </a:r>
            <a:endParaRPr lang="en-AU" sz="4800" dirty="0"/>
          </a:p>
        </p:txBody>
      </p:sp>
      <p:pic>
        <p:nvPicPr>
          <p:cNvPr id="5" name="Audio 4">
            <a:hlinkClick r:id="" action="ppaction://media"/>
            <a:extLst>
              <a:ext uri="{FF2B5EF4-FFF2-40B4-BE49-F238E27FC236}">
                <a16:creationId xmlns:a16="http://schemas.microsoft.com/office/drawing/2014/main" id="{93D69A47-53C4-4A99-9602-7B64F159DA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4892364"/>
      </p:ext>
    </p:extLst>
  </p:cSld>
  <p:clrMapOvr>
    <a:masterClrMapping/>
  </p:clrMapOvr>
  <mc:AlternateContent xmlns:mc="http://schemas.openxmlformats.org/markup-compatibility/2006">
    <mc:Choice xmlns:p14="http://schemas.microsoft.com/office/powerpoint/2010/main" Requires="p14">
      <p:transition spd="slow" p14:dur="2000" advTm="15613"/>
    </mc:Choice>
    <mc:Fallback>
      <p:transition spd="slow" advTm="1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1324-24B5-4FD5-9F3C-A375C0F77C58}"/>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Step 1 - Analysis</a:t>
            </a:r>
            <a:endParaRPr lang="en-AU" b="0" dirty="0"/>
          </a:p>
        </p:txBody>
      </p:sp>
      <p:sp>
        <p:nvSpPr>
          <p:cNvPr id="3" name="Content Placeholder 2">
            <a:extLst>
              <a:ext uri="{FF2B5EF4-FFF2-40B4-BE49-F238E27FC236}">
                <a16:creationId xmlns:a16="http://schemas.microsoft.com/office/drawing/2014/main" id="{CF26821D-876C-4119-ABF9-32F6335B4A84}"/>
              </a:ext>
            </a:extLst>
          </p:cNvPr>
          <p:cNvSpPr>
            <a:spLocks noGrp="1"/>
          </p:cNvSpPr>
          <p:nvPr>
            <p:ph idx="1"/>
          </p:nvPr>
        </p:nvSpPr>
        <p:spPr>
          <a:xfrm>
            <a:off x="0" y="1117601"/>
            <a:ext cx="9003323" cy="4538132"/>
          </a:xfrm>
        </p:spPr>
        <p:txBody>
          <a:bodyPr>
            <a:normAutofit/>
          </a:bodyPr>
          <a:lstStyle/>
          <a:p>
            <a:pPr lvl="0"/>
            <a:r>
              <a:rPr lang="en-AU" sz="4400" b="0" kern="1200" dirty="0">
                <a:solidFill>
                  <a:schemeClr val="tx1"/>
                </a:solidFill>
                <a:effectLst/>
                <a:latin typeface="+mj-lt"/>
                <a:ea typeface="+mj-ea"/>
                <a:cs typeface="+mj-cs"/>
              </a:rPr>
              <a:t>Who does the work?</a:t>
            </a:r>
          </a:p>
          <a:p>
            <a:pPr lvl="1"/>
            <a:r>
              <a:rPr lang="en-AU" sz="4000" b="0" kern="1200" dirty="0">
                <a:solidFill>
                  <a:schemeClr val="tx1"/>
                </a:solidFill>
                <a:effectLst/>
                <a:latin typeface="+mj-lt"/>
                <a:ea typeface="+mj-ea"/>
                <a:cs typeface="+mj-cs"/>
              </a:rPr>
              <a:t>Fire services: </a:t>
            </a:r>
            <a:r>
              <a:rPr lang="en-AU" sz="4000" b="0" kern="1200" dirty="0" err="1">
                <a:solidFill>
                  <a:schemeClr val="tx1"/>
                </a:solidFill>
                <a:effectLst/>
                <a:latin typeface="+mj-lt"/>
                <a:ea typeface="+mj-ea"/>
                <a:cs typeface="+mj-cs"/>
              </a:rPr>
              <a:t>FBAns</a:t>
            </a:r>
            <a:r>
              <a:rPr lang="en-AU" sz="4000" b="0" kern="1200" dirty="0">
                <a:solidFill>
                  <a:schemeClr val="tx1"/>
                </a:solidFill>
                <a:effectLst/>
                <a:latin typeface="+mj-lt"/>
                <a:ea typeface="+mj-ea"/>
                <a:cs typeface="+mj-cs"/>
              </a:rPr>
              <a:t>? </a:t>
            </a:r>
            <a:r>
              <a:rPr lang="en-AU" sz="4000" dirty="0">
                <a:latin typeface="+mj-lt"/>
                <a:ea typeface="+mj-ea"/>
                <a:cs typeface="+mj-cs"/>
              </a:rPr>
              <a:t>IMTs? State Ops?</a:t>
            </a:r>
            <a:endParaRPr lang="en-AU" sz="4000" b="0" kern="1200" dirty="0">
              <a:solidFill>
                <a:schemeClr val="tx1"/>
              </a:solidFill>
              <a:effectLst/>
              <a:latin typeface="+mj-lt"/>
              <a:ea typeface="+mj-ea"/>
              <a:cs typeface="+mj-cs"/>
            </a:endParaRPr>
          </a:p>
          <a:p>
            <a:pPr lvl="1"/>
            <a:r>
              <a:rPr lang="en-AU" sz="4000" b="0" kern="1200" dirty="0">
                <a:solidFill>
                  <a:schemeClr val="tx1"/>
                </a:solidFill>
                <a:effectLst/>
                <a:latin typeface="+mj-lt"/>
                <a:ea typeface="+mj-ea"/>
                <a:cs typeface="+mj-cs"/>
              </a:rPr>
              <a:t>AFAC Predictive Services?</a:t>
            </a:r>
          </a:p>
          <a:p>
            <a:pPr lvl="1"/>
            <a:r>
              <a:rPr lang="en-AU" sz="4000" b="0" kern="1200" dirty="0">
                <a:solidFill>
                  <a:schemeClr val="tx1"/>
                </a:solidFill>
                <a:effectLst/>
                <a:latin typeface="+mj-lt"/>
                <a:ea typeface="+mj-ea"/>
                <a:cs typeface="+mj-cs"/>
              </a:rPr>
              <a:t>BoM – super-computer job?</a:t>
            </a:r>
          </a:p>
          <a:p>
            <a:pPr lvl="1"/>
            <a:r>
              <a:rPr lang="en-AU" sz="4000" dirty="0">
                <a:latin typeface="+mj-lt"/>
                <a:ea typeface="+mj-ea"/>
                <a:cs typeface="+mj-cs"/>
              </a:rPr>
              <a:t>NH</a:t>
            </a:r>
            <a:r>
              <a:rPr lang="en-AU" sz="4000" b="0" kern="1200" dirty="0">
                <a:solidFill>
                  <a:schemeClr val="tx1"/>
                </a:solidFill>
                <a:effectLst/>
                <a:latin typeface="+mj-lt"/>
                <a:ea typeface="+mj-ea"/>
                <a:cs typeface="+mj-cs"/>
              </a:rPr>
              <a:t>RC?</a:t>
            </a:r>
          </a:p>
          <a:p>
            <a:pPr lvl="1"/>
            <a:r>
              <a:rPr lang="en-AU" sz="4000" b="0" kern="1200" dirty="0">
                <a:solidFill>
                  <a:schemeClr val="tx1"/>
                </a:solidFill>
                <a:effectLst/>
                <a:latin typeface="+mj-lt"/>
                <a:ea typeface="+mj-ea"/>
                <a:cs typeface="+mj-cs"/>
              </a:rPr>
              <a:t>Academic consortium?</a:t>
            </a:r>
          </a:p>
        </p:txBody>
      </p:sp>
      <p:pic>
        <p:nvPicPr>
          <p:cNvPr id="5" name="Audio 4">
            <a:hlinkClick r:id="" action="ppaction://media"/>
            <a:extLst>
              <a:ext uri="{FF2B5EF4-FFF2-40B4-BE49-F238E27FC236}">
                <a16:creationId xmlns:a16="http://schemas.microsoft.com/office/drawing/2014/main" id="{E3B5E1C7-B795-41AC-8285-5A5886A94D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2670212"/>
      </p:ext>
    </p:extLst>
  </p:cSld>
  <p:clrMapOvr>
    <a:masterClrMapping/>
  </p:clrMapOvr>
  <mc:AlternateContent xmlns:mc="http://schemas.openxmlformats.org/markup-compatibility/2006">
    <mc:Choice xmlns:p14="http://schemas.microsoft.com/office/powerpoint/2010/main" Requires="p14">
      <p:transition spd="slow" p14:dur="2000" advTm="83715"/>
    </mc:Choice>
    <mc:Fallback>
      <p:transition spd="slow" advTm="8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59AD-F245-4079-8C51-13675CF9138C}"/>
              </a:ext>
            </a:extLst>
          </p:cNvPr>
          <p:cNvSpPr>
            <a:spLocks noGrp="1"/>
          </p:cNvSpPr>
          <p:nvPr>
            <p:ph type="title"/>
          </p:nvPr>
        </p:nvSpPr>
        <p:spPr/>
        <p:txBody>
          <a:bodyPr/>
          <a:lstStyle/>
          <a:p>
            <a:r>
              <a:rPr lang="en-GB" dirty="0"/>
              <a:t>A word about fuel</a:t>
            </a:r>
            <a:endParaRPr lang="en-AU" dirty="0"/>
          </a:p>
        </p:txBody>
      </p:sp>
      <p:sp>
        <p:nvSpPr>
          <p:cNvPr id="3" name="Content Placeholder 2">
            <a:extLst>
              <a:ext uri="{FF2B5EF4-FFF2-40B4-BE49-F238E27FC236}">
                <a16:creationId xmlns:a16="http://schemas.microsoft.com/office/drawing/2014/main" id="{5E783AF8-3E4A-4FB1-86E3-527BF0433CEA}"/>
              </a:ext>
            </a:extLst>
          </p:cNvPr>
          <p:cNvSpPr>
            <a:spLocks noGrp="1"/>
          </p:cNvSpPr>
          <p:nvPr>
            <p:ph idx="1"/>
          </p:nvPr>
        </p:nvSpPr>
        <p:spPr>
          <a:xfrm>
            <a:off x="0" y="1117600"/>
            <a:ext cx="10058400" cy="5176321"/>
          </a:xfrm>
        </p:spPr>
        <p:txBody>
          <a:bodyPr>
            <a:normAutofit lnSpcReduction="10000"/>
          </a:bodyPr>
          <a:lstStyle/>
          <a:p>
            <a:r>
              <a:rPr lang="en-GB" dirty="0"/>
              <a:t>While we know that fuel is needed, and flashy fuels do not support BUFEs, there is no explicit role for fuel load.</a:t>
            </a:r>
          </a:p>
          <a:p>
            <a:endParaRPr lang="en-GB" dirty="0"/>
          </a:p>
          <a:p>
            <a:r>
              <a:rPr lang="en-GB" dirty="0"/>
              <a:t>Therefore BUFO is not aligned with AFDRS.</a:t>
            </a:r>
          </a:p>
          <a:p>
            <a:r>
              <a:rPr lang="en-GB" dirty="0"/>
              <a:t>BUFO is aligned with FDI, as a boundary condition and with its core elements (wind, FMI &amp; stream depth).</a:t>
            </a:r>
          </a:p>
          <a:p>
            <a:r>
              <a:rPr lang="en-GB" dirty="0"/>
              <a:t>Whereas steady-state fire behaviour goes up as FDI </a:t>
            </a:r>
            <a:r>
              <a:rPr lang="en-GB" i="1" dirty="0"/>
              <a:t>times</a:t>
            </a:r>
            <a:r>
              <a:rPr lang="en-GB" dirty="0"/>
              <a:t> fuel load goes up, and this is a core of AFDRS, this relationship has not been demonstrated for BUFEs.</a:t>
            </a:r>
          </a:p>
          <a:p>
            <a:r>
              <a:rPr lang="en-GB" dirty="0"/>
              <a:t>AFDRS cannot in principle predict a BUFE or a </a:t>
            </a:r>
            <a:r>
              <a:rPr lang="en-GB" dirty="0" err="1"/>
              <a:t>pyroCb</a:t>
            </a:r>
            <a:r>
              <a:rPr lang="en-GB" dirty="0"/>
              <a:t>. On a bad fire day, when all the ducks line-up, it may appear to do predict well, as could other tools.</a:t>
            </a:r>
            <a:endParaRPr lang="en-AU" i="1" dirty="0"/>
          </a:p>
        </p:txBody>
      </p:sp>
      <p:pic>
        <p:nvPicPr>
          <p:cNvPr id="4" name="Audio 3">
            <a:hlinkClick r:id="" action="ppaction://media"/>
            <a:extLst>
              <a:ext uri="{FF2B5EF4-FFF2-40B4-BE49-F238E27FC236}">
                <a16:creationId xmlns:a16="http://schemas.microsoft.com/office/drawing/2014/main" id="{58C25B06-9EDA-4E2A-A3A5-6FADD94E3B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8208212"/>
      </p:ext>
    </p:extLst>
  </p:cSld>
  <p:clrMapOvr>
    <a:masterClrMapping/>
  </p:clrMapOvr>
  <mc:AlternateContent xmlns:mc="http://schemas.openxmlformats.org/markup-compatibility/2006">
    <mc:Choice xmlns:p14="http://schemas.microsoft.com/office/powerpoint/2010/main" Requires="p14">
      <p:transition spd="slow" p14:dur="2000" advTm="145317"/>
    </mc:Choice>
    <mc:Fallback>
      <p:transition spd="slow" advTm="145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90C8-3485-4F98-99AE-134C1D92EEA0}"/>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How are predictions managed?</a:t>
            </a:r>
            <a:endParaRPr lang="en-AU" b="0" dirty="0"/>
          </a:p>
        </p:txBody>
      </p:sp>
      <p:sp>
        <p:nvSpPr>
          <p:cNvPr id="3" name="Content Placeholder 2">
            <a:extLst>
              <a:ext uri="{FF2B5EF4-FFF2-40B4-BE49-F238E27FC236}">
                <a16:creationId xmlns:a16="http://schemas.microsoft.com/office/drawing/2014/main" id="{E0AEF937-1B0D-42AF-82C7-CDAB5DCFD43E}"/>
              </a:ext>
            </a:extLst>
          </p:cNvPr>
          <p:cNvSpPr>
            <a:spLocks noGrp="1"/>
          </p:cNvSpPr>
          <p:nvPr>
            <p:ph idx="1"/>
          </p:nvPr>
        </p:nvSpPr>
        <p:spPr>
          <a:xfrm>
            <a:off x="0" y="1117601"/>
            <a:ext cx="5580186" cy="5306645"/>
          </a:xfrm>
        </p:spPr>
        <p:txBody>
          <a:bodyPr>
            <a:normAutofit/>
          </a:bodyPr>
          <a:lstStyle/>
          <a:p>
            <a:pPr lvl="0"/>
            <a:r>
              <a:rPr lang="en-AU" sz="4400" b="0" kern="1200" dirty="0">
                <a:solidFill>
                  <a:schemeClr val="tx1"/>
                </a:solidFill>
                <a:effectLst/>
                <a:latin typeface="+mj-lt"/>
                <a:ea typeface="+mj-ea"/>
                <a:cs typeface="+mj-cs"/>
              </a:rPr>
              <a:t>Reflects who does them</a:t>
            </a:r>
          </a:p>
          <a:p>
            <a:pPr lvl="0"/>
            <a:r>
              <a:rPr lang="en-AU" sz="4400" b="0" kern="1200" dirty="0">
                <a:solidFill>
                  <a:schemeClr val="tx1"/>
                </a:solidFill>
                <a:effectLst/>
                <a:latin typeface="+mj-lt"/>
                <a:ea typeface="+mj-ea"/>
                <a:cs typeface="+mj-cs"/>
              </a:rPr>
              <a:t>National protocols</a:t>
            </a:r>
          </a:p>
          <a:p>
            <a:pPr lvl="0"/>
            <a:r>
              <a:rPr lang="en-AU" sz="4400" b="0" kern="1200" dirty="0">
                <a:solidFill>
                  <a:schemeClr val="tx1"/>
                </a:solidFill>
                <a:effectLst/>
                <a:latin typeface="+mj-lt"/>
                <a:ea typeface="+mj-ea"/>
                <a:cs typeface="+mj-cs"/>
              </a:rPr>
              <a:t>Common web platform / web protocols</a:t>
            </a:r>
          </a:p>
          <a:p>
            <a:pPr lvl="0"/>
            <a:r>
              <a:rPr lang="en-AU" sz="4400" b="0" kern="1200" dirty="0">
                <a:solidFill>
                  <a:schemeClr val="tx1"/>
                </a:solidFill>
                <a:effectLst/>
                <a:latin typeface="+mj-lt"/>
                <a:ea typeface="+mj-ea"/>
                <a:cs typeface="+mj-cs"/>
              </a:rPr>
              <a:t>Analyst push vs operations pull?</a:t>
            </a:r>
          </a:p>
        </p:txBody>
      </p:sp>
      <p:pic>
        <p:nvPicPr>
          <p:cNvPr id="5" name="Picture 4" descr="A group of people in a room&#10;&#10;Description automatically generated with medium confidence">
            <a:extLst>
              <a:ext uri="{FF2B5EF4-FFF2-40B4-BE49-F238E27FC236}">
                <a16:creationId xmlns:a16="http://schemas.microsoft.com/office/drawing/2014/main" id="{CD42E84E-DE6D-4829-B789-383AD6E6F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5754" y="1494773"/>
            <a:ext cx="7186246" cy="5389685"/>
          </a:xfrm>
          <a:prstGeom prst="rect">
            <a:avLst/>
          </a:prstGeom>
        </p:spPr>
      </p:pic>
      <p:sp>
        <p:nvSpPr>
          <p:cNvPr id="7" name="TextBox 6">
            <a:extLst>
              <a:ext uri="{FF2B5EF4-FFF2-40B4-BE49-F238E27FC236}">
                <a16:creationId xmlns:a16="http://schemas.microsoft.com/office/drawing/2014/main" id="{41936DFF-21E3-46C8-857F-023F761A3374}"/>
              </a:ext>
            </a:extLst>
          </p:cNvPr>
          <p:cNvSpPr txBox="1"/>
          <p:nvPr/>
        </p:nvSpPr>
        <p:spPr>
          <a:xfrm>
            <a:off x="-23446" y="6492735"/>
            <a:ext cx="5029200" cy="369332"/>
          </a:xfrm>
          <a:prstGeom prst="rect">
            <a:avLst/>
          </a:prstGeom>
          <a:noFill/>
        </p:spPr>
        <p:txBody>
          <a:bodyPr wrap="square" rtlCol="0">
            <a:spAutoFit/>
          </a:bodyPr>
          <a:lstStyle/>
          <a:p>
            <a:pPr algn="r"/>
            <a:r>
              <a:rPr lang="en-GB" dirty="0"/>
              <a:t>IMT Briefing, Canberra. Photo: McRae</a:t>
            </a:r>
            <a:endParaRPr lang="en-AU" dirty="0"/>
          </a:p>
        </p:txBody>
      </p:sp>
      <p:pic>
        <p:nvPicPr>
          <p:cNvPr id="4" name="Audio 3">
            <a:hlinkClick r:id="" action="ppaction://media"/>
            <a:extLst>
              <a:ext uri="{FF2B5EF4-FFF2-40B4-BE49-F238E27FC236}">
                <a16:creationId xmlns:a16="http://schemas.microsoft.com/office/drawing/2014/main" id="{D22BD62C-3690-4F1F-84EC-F2F979D581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3099572"/>
      </p:ext>
    </p:extLst>
  </p:cSld>
  <p:clrMapOvr>
    <a:masterClrMapping/>
  </p:clrMapOvr>
  <mc:AlternateContent xmlns:mc="http://schemas.openxmlformats.org/markup-compatibility/2006">
    <mc:Choice xmlns:p14="http://schemas.microsoft.com/office/powerpoint/2010/main" Requires="p14">
      <p:transition spd="slow" p14:dur="2000" advTm="75449"/>
    </mc:Choice>
    <mc:Fallback>
      <p:transition spd="slow" advTm="7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3D12-4C4B-47A1-B34E-7DADDD1D258D}"/>
              </a:ext>
            </a:extLst>
          </p:cNvPr>
          <p:cNvSpPr>
            <a:spLocks noGrp="1"/>
          </p:cNvSpPr>
          <p:nvPr>
            <p:ph type="title"/>
          </p:nvPr>
        </p:nvSpPr>
        <p:spPr/>
        <p:txBody>
          <a:bodyPr/>
          <a:lstStyle/>
          <a:p>
            <a:r>
              <a:rPr lang="en-GB" dirty="0"/>
              <a:t>Decisions</a:t>
            </a:r>
            <a:endParaRPr lang="en-AU" dirty="0"/>
          </a:p>
        </p:txBody>
      </p:sp>
      <p:sp>
        <p:nvSpPr>
          <p:cNvPr id="3" name="Content Placeholder 2">
            <a:extLst>
              <a:ext uri="{FF2B5EF4-FFF2-40B4-BE49-F238E27FC236}">
                <a16:creationId xmlns:a16="http://schemas.microsoft.com/office/drawing/2014/main" id="{6449149A-D69B-4A38-8C81-4FA0093D8394}"/>
              </a:ext>
            </a:extLst>
          </p:cNvPr>
          <p:cNvSpPr>
            <a:spLocks noGrp="1"/>
          </p:cNvSpPr>
          <p:nvPr>
            <p:ph idx="1"/>
          </p:nvPr>
        </p:nvSpPr>
        <p:spPr>
          <a:xfrm>
            <a:off x="0" y="1117600"/>
            <a:ext cx="5779477" cy="5330091"/>
          </a:xfrm>
        </p:spPr>
        <p:txBody>
          <a:bodyPr>
            <a:normAutofit fontScale="92500" lnSpcReduction="10000"/>
          </a:bodyPr>
          <a:lstStyle/>
          <a:p>
            <a:r>
              <a:rPr lang="en-GB" dirty="0"/>
              <a:t>Incident Controller needs Intelligence Products to support correct &amp; timely decision making.</a:t>
            </a:r>
          </a:p>
          <a:p>
            <a:r>
              <a:rPr lang="en-GB" dirty="0"/>
              <a:t>Data – information – intelligence: how do we make this an Intelligence Product?</a:t>
            </a:r>
          </a:p>
          <a:p>
            <a:r>
              <a:rPr lang="en-GB" dirty="0"/>
              <a:t>Who in the  IMT understands the technical aspects? Is this a problem?</a:t>
            </a:r>
          </a:p>
          <a:p>
            <a:endParaRPr lang="en-GB" dirty="0"/>
          </a:p>
          <a:p>
            <a:r>
              <a:rPr lang="en-GB" dirty="0"/>
              <a:t>“The FBAN anticipates VLS in Sector Alpha at 3pm. Plans agrees. Ops, we will remove all units from there until end of shift. The next IAP will use an update from FBAN due at 4pm”</a:t>
            </a:r>
            <a:endParaRPr lang="en-AU" dirty="0"/>
          </a:p>
        </p:txBody>
      </p:sp>
      <p:pic>
        <p:nvPicPr>
          <p:cNvPr id="4" name="Picture 3" descr="A picture containing person, sky&#10;&#10;Description automatically generated">
            <a:extLst>
              <a:ext uri="{FF2B5EF4-FFF2-40B4-BE49-F238E27FC236}">
                <a16:creationId xmlns:a16="http://schemas.microsoft.com/office/drawing/2014/main" id="{1D85AB42-3798-429C-B729-6E4527BCA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1877" y="2162908"/>
            <a:ext cx="6260122" cy="4695092"/>
          </a:xfrm>
          <a:prstGeom prst="rect">
            <a:avLst/>
          </a:prstGeom>
        </p:spPr>
      </p:pic>
      <p:sp>
        <p:nvSpPr>
          <p:cNvPr id="6" name="TextBox 5">
            <a:extLst>
              <a:ext uri="{FF2B5EF4-FFF2-40B4-BE49-F238E27FC236}">
                <a16:creationId xmlns:a16="http://schemas.microsoft.com/office/drawing/2014/main" id="{D6B02F2F-AEC0-4FA8-B26B-BAE93C7B62BA}"/>
              </a:ext>
            </a:extLst>
          </p:cNvPr>
          <p:cNvSpPr txBox="1"/>
          <p:nvPr/>
        </p:nvSpPr>
        <p:spPr>
          <a:xfrm>
            <a:off x="152400" y="6462209"/>
            <a:ext cx="5779477" cy="369332"/>
          </a:xfrm>
          <a:prstGeom prst="rect">
            <a:avLst/>
          </a:prstGeom>
          <a:noFill/>
        </p:spPr>
        <p:txBody>
          <a:bodyPr wrap="square" rtlCol="0">
            <a:spAutoFit/>
          </a:bodyPr>
          <a:lstStyle/>
          <a:p>
            <a:pPr algn="r"/>
            <a:r>
              <a:rPr lang="en-GB" dirty="0"/>
              <a:t>Planning Meeting, Elephant Hill Fire, BC. Photo: McRae</a:t>
            </a:r>
            <a:endParaRPr lang="en-AU" dirty="0"/>
          </a:p>
        </p:txBody>
      </p:sp>
      <p:pic>
        <p:nvPicPr>
          <p:cNvPr id="7" name="Audio 6">
            <a:hlinkClick r:id="" action="ppaction://media"/>
            <a:extLst>
              <a:ext uri="{FF2B5EF4-FFF2-40B4-BE49-F238E27FC236}">
                <a16:creationId xmlns:a16="http://schemas.microsoft.com/office/drawing/2014/main" id="{9E418380-2D93-499E-9AB5-60CDEA0BBE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3697952"/>
      </p:ext>
    </p:extLst>
  </p:cSld>
  <p:clrMapOvr>
    <a:masterClrMapping/>
  </p:clrMapOvr>
  <mc:AlternateContent xmlns:mc="http://schemas.openxmlformats.org/markup-compatibility/2006">
    <mc:Choice xmlns:p14="http://schemas.microsoft.com/office/powerpoint/2010/main" Requires="p14">
      <p:transition spd="slow" p14:dur="2000" advTm="76077"/>
    </mc:Choice>
    <mc:Fallback>
      <p:transition spd="slow" advTm="76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7C44-3BF0-4911-96BA-527ED48300B2}"/>
              </a:ext>
            </a:extLst>
          </p:cNvPr>
          <p:cNvSpPr>
            <a:spLocks noGrp="1"/>
          </p:cNvSpPr>
          <p:nvPr>
            <p:ph type="title"/>
          </p:nvPr>
        </p:nvSpPr>
        <p:spPr/>
        <p:txBody>
          <a:bodyPr/>
          <a:lstStyle/>
          <a:p>
            <a:r>
              <a:rPr lang="en-GB" dirty="0"/>
              <a:t>IAP</a:t>
            </a:r>
            <a:endParaRPr lang="en-AU" dirty="0"/>
          </a:p>
        </p:txBody>
      </p:sp>
      <p:sp>
        <p:nvSpPr>
          <p:cNvPr id="3" name="Content Placeholder 2">
            <a:extLst>
              <a:ext uri="{FF2B5EF4-FFF2-40B4-BE49-F238E27FC236}">
                <a16:creationId xmlns:a16="http://schemas.microsoft.com/office/drawing/2014/main" id="{BBDEF64F-B258-4080-A655-F407F244B982}"/>
              </a:ext>
            </a:extLst>
          </p:cNvPr>
          <p:cNvSpPr>
            <a:spLocks noGrp="1"/>
          </p:cNvSpPr>
          <p:nvPr>
            <p:ph idx="1"/>
          </p:nvPr>
        </p:nvSpPr>
        <p:spPr/>
        <p:txBody>
          <a:bodyPr/>
          <a:lstStyle/>
          <a:p>
            <a:r>
              <a:rPr lang="en-GB" dirty="0"/>
              <a:t>How do we make an IAP that includes these processes and their risks?</a:t>
            </a:r>
            <a:endParaRPr lang="en-AU" dirty="0"/>
          </a:p>
        </p:txBody>
      </p:sp>
      <p:pic>
        <p:nvPicPr>
          <p:cNvPr id="7" name="Picture 6" descr="A picture containing sky, outdoor, ground, people&#10;&#10;Description automatically generated">
            <a:extLst>
              <a:ext uri="{FF2B5EF4-FFF2-40B4-BE49-F238E27FC236}">
                <a16:creationId xmlns:a16="http://schemas.microsoft.com/office/drawing/2014/main" id="{041339FC-0E16-4CBE-957B-454F5E9CC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831" y="1714582"/>
            <a:ext cx="6893169" cy="5169877"/>
          </a:xfrm>
          <a:prstGeom prst="rect">
            <a:avLst/>
          </a:prstGeom>
        </p:spPr>
      </p:pic>
      <p:sp>
        <p:nvSpPr>
          <p:cNvPr id="9" name="TextBox 8">
            <a:extLst>
              <a:ext uri="{FF2B5EF4-FFF2-40B4-BE49-F238E27FC236}">
                <a16:creationId xmlns:a16="http://schemas.microsoft.com/office/drawing/2014/main" id="{A9682984-0242-449F-A7D1-E2694A4FF1C4}"/>
              </a:ext>
            </a:extLst>
          </p:cNvPr>
          <p:cNvSpPr txBox="1"/>
          <p:nvPr/>
        </p:nvSpPr>
        <p:spPr>
          <a:xfrm>
            <a:off x="0" y="6462209"/>
            <a:ext cx="5298831" cy="369332"/>
          </a:xfrm>
          <a:prstGeom prst="rect">
            <a:avLst/>
          </a:prstGeom>
          <a:noFill/>
        </p:spPr>
        <p:txBody>
          <a:bodyPr wrap="square" rtlCol="0">
            <a:spAutoFit/>
          </a:bodyPr>
          <a:lstStyle/>
          <a:p>
            <a:pPr algn="r"/>
            <a:r>
              <a:rPr lang="en-GB" dirty="0"/>
              <a:t>Ops briefing for Aussies, eh, Clinton, BC. Photo: McRae</a:t>
            </a:r>
            <a:endParaRPr lang="en-AU" dirty="0"/>
          </a:p>
        </p:txBody>
      </p:sp>
      <p:pic>
        <p:nvPicPr>
          <p:cNvPr id="4" name="Audio 3">
            <a:hlinkClick r:id="" action="ppaction://media"/>
            <a:extLst>
              <a:ext uri="{FF2B5EF4-FFF2-40B4-BE49-F238E27FC236}">
                <a16:creationId xmlns:a16="http://schemas.microsoft.com/office/drawing/2014/main" id="{FB021559-72A4-48A5-ADB8-B325BA80D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2477890"/>
      </p:ext>
    </p:extLst>
  </p:cSld>
  <p:clrMapOvr>
    <a:masterClrMapping/>
  </p:clrMapOvr>
  <mc:AlternateContent xmlns:mc="http://schemas.openxmlformats.org/markup-compatibility/2006">
    <mc:Choice xmlns:p14="http://schemas.microsoft.com/office/powerpoint/2010/main" Requires="p14">
      <p:transition spd="slow" p14:dur="2000" advTm="29870"/>
    </mc:Choice>
    <mc:Fallback>
      <p:transition spd="slow" advTm="2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CFFF-249E-4CD6-A6F5-E962093F423A}"/>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Public messaging?</a:t>
            </a:r>
            <a:endParaRPr lang="en-AU" b="0" dirty="0"/>
          </a:p>
        </p:txBody>
      </p:sp>
      <p:sp>
        <p:nvSpPr>
          <p:cNvPr id="3" name="Content Placeholder 2">
            <a:extLst>
              <a:ext uri="{FF2B5EF4-FFF2-40B4-BE49-F238E27FC236}">
                <a16:creationId xmlns:a16="http://schemas.microsoft.com/office/drawing/2014/main" id="{83C09FA0-F612-416D-9846-BD6A51A717BF}"/>
              </a:ext>
            </a:extLst>
          </p:cNvPr>
          <p:cNvSpPr>
            <a:spLocks noGrp="1"/>
          </p:cNvSpPr>
          <p:nvPr>
            <p:ph idx="1"/>
          </p:nvPr>
        </p:nvSpPr>
        <p:spPr/>
        <p:txBody>
          <a:bodyPr>
            <a:normAutofit/>
          </a:bodyPr>
          <a:lstStyle/>
          <a:p>
            <a:pPr lvl="0"/>
            <a:r>
              <a:rPr lang="en-AU" sz="4400" b="0" kern="1200" dirty="0">
                <a:solidFill>
                  <a:schemeClr val="tx1"/>
                </a:solidFill>
                <a:effectLst/>
                <a:latin typeface="+mj-lt"/>
                <a:ea typeface="+mj-ea"/>
                <a:cs typeface="+mj-cs"/>
              </a:rPr>
              <a:t>Terminology</a:t>
            </a:r>
          </a:p>
          <a:p>
            <a:pPr lvl="0"/>
            <a:r>
              <a:rPr lang="en-AU" sz="4400" b="0" kern="1200" dirty="0">
                <a:solidFill>
                  <a:schemeClr val="tx1"/>
                </a:solidFill>
                <a:effectLst/>
                <a:latin typeface="+mj-lt"/>
                <a:ea typeface="+mj-ea"/>
                <a:cs typeface="+mj-cs"/>
              </a:rPr>
              <a:t>Correct conveyance of threat</a:t>
            </a:r>
          </a:p>
        </p:txBody>
      </p:sp>
      <p:sp>
        <p:nvSpPr>
          <p:cNvPr id="4" name="TextBox 3">
            <a:extLst>
              <a:ext uri="{FF2B5EF4-FFF2-40B4-BE49-F238E27FC236}">
                <a16:creationId xmlns:a16="http://schemas.microsoft.com/office/drawing/2014/main" id="{FCC78677-4666-4AA6-9776-90EECF5A8DBF}"/>
              </a:ext>
            </a:extLst>
          </p:cNvPr>
          <p:cNvSpPr txBox="1"/>
          <p:nvPr/>
        </p:nvSpPr>
        <p:spPr>
          <a:xfrm>
            <a:off x="4815392" y="363998"/>
            <a:ext cx="6429829" cy="2862322"/>
          </a:xfrm>
          <a:prstGeom prst="rect">
            <a:avLst/>
          </a:prstGeom>
          <a:noFill/>
        </p:spPr>
        <p:txBody>
          <a:bodyPr wrap="square" rtlCol="0">
            <a:spAutoFit/>
          </a:bodyPr>
          <a:lstStyle/>
          <a:p>
            <a:r>
              <a:rPr lang="en-GB" sz="2000" dirty="0"/>
              <a:t>TECHNICAL:</a:t>
            </a:r>
          </a:p>
          <a:p>
            <a:r>
              <a:rPr lang="en-GB" sz="2000" dirty="0"/>
              <a:t>If, as predicted, the fire reaches the vorticity-driven lateral spread prone ridgeline tomorrow while the CAPE is still extreme and the fuel moisture content is 3%, then we expect an ember storm to reach the town. In this situation houses in the town will be under threat, not just those in the bushfire-prone area.</a:t>
            </a:r>
          </a:p>
          <a:p>
            <a:r>
              <a:rPr lang="en-GB" sz="2000" dirty="0"/>
              <a:t>Dense spotting is expected to close the highway around this time. All residents should consider evacuating.</a:t>
            </a:r>
            <a:endParaRPr lang="en-AU" sz="2000" dirty="0"/>
          </a:p>
        </p:txBody>
      </p:sp>
      <p:sp>
        <p:nvSpPr>
          <p:cNvPr id="5" name="TextBox 4">
            <a:extLst>
              <a:ext uri="{FF2B5EF4-FFF2-40B4-BE49-F238E27FC236}">
                <a16:creationId xmlns:a16="http://schemas.microsoft.com/office/drawing/2014/main" id="{18AE0929-F450-4AFC-8F51-D2D37CB0A57D}"/>
              </a:ext>
            </a:extLst>
          </p:cNvPr>
          <p:cNvSpPr txBox="1"/>
          <p:nvPr/>
        </p:nvSpPr>
        <p:spPr>
          <a:xfrm>
            <a:off x="4821161" y="3672146"/>
            <a:ext cx="6306384" cy="2246769"/>
          </a:xfrm>
          <a:prstGeom prst="rect">
            <a:avLst/>
          </a:prstGeom>
          <a:noFill/>
        </p:spPr>
        <p:txBody>
          <a:bodyPr wrap="square" rtlCol="0">
            <a:spAutoFit/>
          </a:bodyPr>
          <a:lstStyle/>
          <a:p>
            <a:r>
              <a:rPr lang="en-GB" sz="2000" dirty="0"/>
              <a:t>PUBLIC MESSAGING:</a:t>
            </a:r>
          </a:p>
          <a:p>
            <a:r>
              <a:rPr lang="en-GB" sz="2000" dirty="0"/>
              <a:t>We expect that when the fire burns onto the ridge tomorrow it will quickly become far more intense and put the entire town in grave danger. We expect the fire to shut the highway around this time. All residents should consider evacuating before 9am tomorrow, following fire service directions.</a:t>
            </a:r>
            <a:endParaRPr lang="en-AU" sz="2000" dirty="0"/>
          </a:p>
        </p:txBody>
      </p:sp>
      <p:pic>
        <p:nvPicPr>
          <p:cNvPr id="7" name="Picture 6">
            <a:extLst>
              <a:ext uri="{FF2B5EF4-FFF2-40B4-BE49-F238E27FC236}">
                <a16:creationId xmlns:a16="http://schemas.microsoft.com/office/drawing/2014/main" id="{162B6B93-1A27-475C-B601-D9CFA348373D}"/>
              </a:ext>
            </a:extLst>
          </p:cNvPr>
          <p:cNvPicPr>
            <a:picLocks noChangeAspect="1"/>
          </p:cNvPicPr>
          <p:nvPr/>
        </p:nvPicPr>
        <p:blipFill>
          <a:blip r:embed="rId4"/>
          <a:stretch>
            <a:fillRect/>
          </a:stretch>
        </p:blipFill>
        <p:spPr>
          <a:xfrm>
            <a:off x="0" y="3725258"/>
            <a:ext cx="3999244" cy="3132742"/>
          </a:xfrm>
          <a:prstGeom prst="rect">
            <a:avLst/>
          </a:prstGeom>
        </p:spPr>
      </p:pic>
      <p:sp>
        <p:nvSpPr>
          <p:cNvPr id="8" name="TextBox 7">
            <a:extLst>
              <a:ext uri="{FF2B5EF4-FFF2-40B4-BE49-F238E27FC236}">
                <a16:creationId xmlns:a16="http://schemas.microsoft.com/office/drawing/2014/main" id="{FCA2F145-3B5B-41E8-A8D1-80938988F5C1}"/>
              </a:ext>
            </a:extLst>
          </p:cNvPr>
          <p:cNvSpPr txBox="1"/>
          <p:nvPr/>
        </p:nvSpPr>
        <p:spPr>
          <a:xfrm>
            <a:off x="3999244" y="6211761"/>
            <a:ext cx="8062127" cy="646331"/>
          </a:xfrm>
          <a:prstGeom prst="rect">
            <a:avLst/>
          </a:prstGeom>
          <a:noFill/>
        </p:spPr>
        <p:txBody>
          <a:bodyPr wrap="square" rtlCol="0">
            <a:spAutoFit/>
          </a:bodyPr>
          <a:lstStyle/>
          <a:p>
            <a:r>
              <a:rPr lang="en-GB" dirty="0"/>
              <a:t>Dunalley, Tas, coming under threat from VLS, Jan 2013. </a:t>
            </a:r>
          </a:p>
          <a:p>
            <a:r>
              <a:rPr lang="en-GB" dirty="0"/>
              <a:t>[Photographer unknown]</a:t>
            </a:r>
            <a:endParaRPr lang="en-AU" dirty="0"/>
          </a:p>
        </p:txBody>
      </p:sp>
      <p:pic>
        <p:nvPicPr>
          <p:cNvPr id="9" name="Audio 8">
            <a:hlinkClick r:id="" action="ppaction://media"/>
            <a:extLst>
              <a:ext uri="{FF2B5EF4-FFF2-40B4-BE49-F238E27FC236}">
                <a16:creationId xmlns:a16="http://schemas.microsoft.com/office/drawing/2014/main" id="{74EAF9C0-190C-4EEA-BD9C-38FB6715C2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8486482"/>
      </p:ext>
    </p:extLst>
  </p:cSld>
  <p:clrMapOvr>
    <a:masterClrMapping/>
  </p:clrMapOvr>
  <mc:AlternateContent xmlns:mc="http://schemas.openxmlformats.org/markup-compatibility/2006">
    <mc:Choice xmlns:p14="http://schemas.microsoft.com/office/powerpoint/2010/main" Requires="p14">
      <p:transition spd="slow" p14:dur="2000" advTm="83344"/>
    </mc:Choice>
    <mc:Fallback>
      <p:transition spd="slow" advTm="83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107275</TotalTime>
  <Words>657</Words>
  <Application>Microsoft Office PowerPoint</Application>
  <PresentationFormat>Widescreen</PresentationFormat>
  <Paragraphs>66</Paragraphs>
  <Slides>11</Slides>
  <Notes>3</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Impact</vt:lpstr>
      <vt:lpstr>Office Theme</vt:lpstr>
      <vt:lpstr>MANAGING EXTREME WILDFIRES</vt:lpstr>
      <vt:lpstr>PowerPoint Presentation</vt:lpstr>
      <vt:lpstr>PowerPoint Presentation</vt:lpstr>
      <vt:lpstr>Step 1 - Analysis</vt:lpstr>
      <vt:lpstr>A word about fuel</vt:lpstr>
      <vt:lpstr>How are predictions managed?</vt:lpstr>
      <vt:lpstr>Decisions</vt:lpstr>
      <vt:lpstr>IAP</vt:lpstr>
      <vt:lpstr>Public messaging?</vt:lpstr>
      <vt:lpstr>Who in the IMT is able to process an alert?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McRae, Rick</dc:creator>
  <cp:lastModifiedBy>mcrae2611@gmail.com</cp:lastModifiedBy>
  <cp:revision>192</cp:revision>
  <dcterms:created xsi:type="dcterms:W3CDTF">2021-03-14T05:21:07Z</dcterms:created>
  <dcterms:modified xsi:type="dcterms:W3CDTF">2021-09-14T09:01:09Z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90d47f2-2d0a-4515-b8de-e13c18f23c62_Enabled">
    <vt:lpwstr>true</vt:lpwstr>
  </property>
  <property fmtid="{D5CDD505-2E9C-101B-9397-08002B2CF9AE}" pid="3" name="MSIP_Label_690d47f2-2d0a-4515-b8de-e13c18f23c62_SetDate">
    <vt:lpwstr>2021-03-14T05:28:34Z</vt:lpwstr>
  </property>
  <property fmtid="{D5CDD505-2E9C-101B-9397-08002B2CF9AE}" pid="4" name="MSIP_Label_690d47f2-2d0a-4515-b8de-e13c18f23c62_Method">
    <vt:lpwstr>Privileged</vt:lpwstr>
  </property>
  <property fmtid="{D5CDD505-2E9C-101B-9397-08002B2CF9AE}" pid="5" name="MSIP_Label_690d47f2-2d0a-4515-b8de-e13c18f23c62_Name">
    <vt:lpwstr>OFFICIAL</vt:lpwstr>
  </property>
  <property fmtid="{D5CDD505-2E9C-101B-9397-08002B2CF9AE}" pid="6" name="MSIP_Label_690d47f2-2d0a-4515-b8de-e13c18f23c62_SiteId">
    <vt:lpwstr>b46c1908-0334-4236-b978-585ee88e4199</vt:lpwstr>
  </property>
  <property fmtid="{D5CDD505-2E9C-101B-9397-08002B2CF9AE}" pid="7" name="MSIP_Label_690d47f2-2d0a-4515-b8de-e13c18f23c62_ActionId">
    <vt:lpwstr>25cc0046-df10-45bc-87ee-e9902a809f03</vt:lpwstr>
  </property>
  <property fmtid="{D5CDD505-2E9C-101B-9397-08002B2CF9AE}" pid="8" name="MSIP_Label_690d47f2-2d0a-4515-b8de-e13c18f23c62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OFFICIAL</vt:lpwstr>
  </property>
</Properties>
</file>