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411" r:id="rId3"/>
    <p:sldId id="289" r:id="rId4"/>
    <p:sldId id="371" r:id="rId5"/>
    <p:sldId id="396" r:id="rId6"/>
    <p:sldId id="290" r:id="rId7"/>
    <p:sldId id="336" r:id="rId8"/>
    <p:sldId id="343" r:id="rId9"/>
    <p:sldId id="358" r:id="rId10"/>
    <p:sldId id="351" r:id="rId11"/>
    <p:sldId id="352" r:id="rId12"/>
    <p:sldId id="356" r:id="rId13"/>
    <p:sldId id="350" r:id="rId14"/>
    <p:sldId id="355" r:id="rId15"/>
    <p:sldId id="360" r:id="rId16"/>
    <p:sldId id="353" r:id="rId17"/>
    <p:sldId id="361" r:id="rId18"/>
    <p:sldId id="362" r:id="rId19"/>
    <p:sldId id="363" r:id="rId20"/>
    <p:sldId id="349" r:id="rId21"/>
    <p:sldId id="357" r:id="rId22"/>
    <p:sldId id="354" r:id="rId23"/>
    <p:sldId id="359" r:id="rId24"/>
    <p:sldId id="4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49" autoAdjust="0"/>
    <p:restoredTop sz="74788" autoAdjust="0"/>
  </p:normalViewPr>
  <p:slideViewPr>
    <p:cSldViewPr snapToGrid="0">
      <p:cViewPr varScale="1">
        <p:scale>
          <a:sx n="50" d="100"/>
          <a:sy n="50" d="100"/>
        </p:scale>
        <p:origin x="1020" y="52"/>
      </p:cViewPr>
      <p:guideLst/>
    </p:cSldViewPr>
  </p:slideViewPr>
  <p:outlineViewPr>
    <p:cViewPr>
      <p:scale>
        <a:sx n="33" d="100"/>
        <a:sy n="33" d="100"/>
      </p:scale>
      <p:origin x="0" y="-573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C494D-7044-4E0A-80CA-5E6BF3B053A6}" type="datetimeFigureOut">
              <a:rPr lang="en-AU" smtClean="0"/>
              <a:t>15/09/2021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AA983-85EB-42D9-8F70-51E9F1EB2EFA}" type="slidenum">
              <a:rPr lang="en-AU" smtClean="0"/>
              <a:t>‹#›</a:t>
            </a:fld>
            <a:endParaRPr lang="en-AU"/>
          </a:p>
        </p:txBody>
      </p:sp>
    </p:spTree>
    <p:extLst>
      <p:ext uri="{BB962C8B-B14F-4D97-AF65-F5344CB8AC3E}">
        <p14:creationId xmlns:p14="http://schemas.microsoft.com/office/powerpoint/2010/main" val="140588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1</a:t>
            </a:fld>
            <a:endParaRPr lang="en-AU"/>
          </a:p>
        </p:txBody>
      </p:sp>
    </p:spTree>
    <p:extLst>
      <p:ext uri="{BB962C8B-B14F-4D97-AF65-F5344CB8AC3E}">
        <p14:creationId xmlns:p14="http://schemas.microsoft.com/office/powerpoint/2010/main" val="1669633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6</a:t>
            </a:fld>
            <a:endParaRPr lang="en-AU"/>
          </a:p>
        </p:txBody>
      </p:sp>
    </p:spTree>
    <p:extLst>
      <p:ext uri="{BB962C8B-B14F-4D97-AF65-F5344CB8AC3E}">
        <p14:creationId xmlns:p14="http://schemas.microsoft.com/office/powerpoint/2010/main" val="1557153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24AA983-85EB-42D9-8F70-51E9F1EB2EFA}" type="slidenum">
              <a:rPr lang="en-AU" smtClean="0"/>
              <a:t>7</a:t>
            </a:fld>
            <a:endParaRPr lang="en-AU"/>
          </a:p>
        </p:txBody>
      </p:sp>
    </p:spTree>
    <p:extLst>
      <p:ext uri="{BB962C8B-B14F-4D97-AF65-F5344CB8AC3E}">
        <p14:creationId xmlns:p14="http://schemas.microsoft.com/office/powerpoint/2010/main" val="3105463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BB40-EE09-442C-A2EE-2F11789DF9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5B11676-814D-4CF7-8E08-DD99FEB4D9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FEB048-0DE4-4B48-82AC-2CF497D65895}"/>
              </a:ext>
            </a:extLst>
          </p:cNvPr>
          <p:cNvSpPr>
            <a:spLocks noGrp="1"/>
          </p:cNvSpPr>
          <p:nvPr>
            <p:ph type="dt" sz="half" idx="10"/>
          </p:nvPr>
        </p:nvSpPr>
        <p:spPr/>
        <p:txBody>
          <a:bodyPr/>
          <a:lstStyle/>
          <a:p>
            <a:fld id="{BEBE7659-A00D-4167-8F53-8B47CFF712E7}" type="datetimeFigureOut">
              <a:rPr lang="en-AU" smtClean="0"/>
              <a:t>15/09/2021</a:t>
            </a:fld>
            <a:endParaRPr lang="en-AU"/>
          </a:p>
        </p:txBody>
      </p:sp>
      <p:sp>
        <p:nvSpPr>
          <p:cNvPr id="5" name="Footer Placeholder 4">
            <a:extLst>
              <a:ext uri="{FF2B5EF4-FFF2-40B4-BE49-F238E27FC236}">
                <a16:creationId xmlns:a16="http://schemas.microsoft.com/office/drawing/2014/main" id="{B957A779-EF73-41AD-9B24-9A087A1B5C1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7C1B6C6-A765-4382-AF19-4E872CF8C8F3}"/>
              </a:ext>
            </a:extLst>
          </p:cNvPr>
          <p:cNvSpPr>
            <a:spLocks noGrp="1"/>
          </p:cNvSpPr>
          <p:nvPr>
            <p:ph type="sldNum" sz="quarter" idx="12"/>
          </p:nvPr>
        </p:nvSpPr>
        <p:spPr/>
        <p:txBody>
          <a:bodyPr/>
          <a:lstStyle/>
          <a:p>
            <a:fld id="{C719F11C-8AA1-44A1-BCEC-748D9EACF40F}" type="slidenum">
              <a:rPr lang="en-AU" smtClean="0"/>
              <a:t>‹#›</a:t>
            </a:fld>
            <a:endParaRPr lang="en-AU"/>
          </a:p>
        </p:txBody>
      </p:sp>
      <p:sp>
        <p:nvSpPr>
          <p:cNvPr id="7" name="Rectangle 6">
            <a:extLst>
              <a:ext uri="{FF2B5EF4-FFF2-40B4-BE49-F238E27FC236}">
                <a16:creationId xmlns:a16="http://schemas.microsoft.com/office/drawing/2014/main" id="{58B37142-D5F8-454A-806A-29BB1ED5DC15}"/>
              </a:ext>
            </a:extLst>
          </p:cNvPr>
          <p:cNvSpPr/>
          <p:nvPr userDrawn="1"/>
        </p:nvSpPr>
        <p:spPr>
          <a:xfrm>
            <a:off x="5537200" y="-88900"/>
            <a:ext cx="984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7439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6F0E-A770-4639-9606-F6B5704E449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C9EAF49-0BF2-4672-9988-446FEA428B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B3F12A-1BBC-4422-8225-A16AB5CA4FFD}"/>
              </a:ext>
            </a:extLst>
          </p:cNvPr>
          <p:cNvSpPr>
            <a:spLocks noGrp="1"/>
          </p:cNvSpPr>
          <p:nvPr>
            <p:ph type="dt" sz="half" idx="10"/>
          </p:nvPr>
        </p:nvSpPr>
        <p:spPr/>
        <p:txBody>
          <a:bodyPr/>
          <a:lstStyle/>
          <a:p>
            <a:fld id="{BEBE7659-A00D-4167-8F53-8B47CFF712E7}" type="datetimeFigureOut">
              <a:rPr lang="en-AU" smtClean="0"/>
              <a:t>15/09/2021</a:t>
            </a:fld>
            <a:endParaRPr lang="en-AU"/>
          </a:p>
        </p:txBody>
      </p:sp>
      <p:sp>
        <p:nvSpPr>
          <p:cNvPr id="5" name="Footer Placeholder 4">
            <a:extLst>
              <a:ext uri="{FF2B5EF4-FFF2-40B4-BE49-F238E27FC236}">
                <a16:creationId xmlns:a16="http://schemas.microsoft.com/office/drawing/2014/main" id="{08E5BE2A-6857-4AC6-8767-5BAF5ECC4A9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9DAC6A8-1969-4BEE-A3D4-10CAA374339F}"/>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286718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E2BC0-080B-467E-8E6C-94068956D2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2F962F4-FB3E-4A71-B7B8-D1B9BBD348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A4BA21-1B61-4584-B71B-64B1952261CF}"/>
              </a:ext>
            </a:extLst>
          </p:cNvPr>
          <p:cNvSpPr>
            <a:spLocks noGrp="1"/>
          </p:cNvSpPr>
          <p:nvPr>
            <p:ph type="dt" sz="half" idx="10"/>
          </p:nvPr>
        </p:nvSpPr>
        <p:spPr/>
        <p:txBody>
          <a:bodyPr/>
          <a:lstStyle/>
          <a:p>
            <a:fld id="{BEBE7659-A00D-4167-8F53-8B47CFF712E7}" type="datetimeFigureOut">
              <a:rPr lang="en-AU" smtClean="0"/>
              <a:t>15/09/2021</a:t>
            </a:fld>
            <a:endParaRPr lang="en-AU"/>
          </a:p>
        </p:txBody>
      </p:sp>
      <p:sp>
        <p:nvSpPr>
          <p:cNvPr id="5" name="Footer Placeholder 4">
            <a:extLst>
              <a:ext uri="{FF2B5EF4-FFF2-40B4-BE49-F238E27FC236}">
                <a16:creationId xmlns:a16="http://schemas.microsoft.com/office/drawing/2014/main" id="{2D2FA0EE-53A4-4329-8073-056E5C934A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7D4878-9C20-4D3E-9BDF-935152CFBFCD}"/>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74702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E1CE-693D-4B77-BA5C-DC061356CCDC}"/>
              </a:ext>
            </a:extLst>
          </p:cNvPr>
          <p:cNvSpPr>
            <a:spLocks noGrp="1"/>
          </p:cNvSpPr>
          <p:nvPr>
            <p:ph type="title"/>
          </p:nvPr>
        </p:nvSpPr>
        <p:spPr>
          <a:xfrm>
            <a:off x="0" y="26459"/>
            <a:ext cx="12192000" cy="1091142"/>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B6ED9DAA-97E0-4151-9F84-FA4AB62F98AD}"/>
              </a:ext>
            </a:extLst>
          </p:cNvPr>
          <p:cNvSpPr>
            <a:spLocks noGrp="1"/>
          </p:cNvSpPr>
          <p:nvPr>
            <p:ph idx="1"/>
          </p:nvPr>
        </p:nvSpPr>
        <p:spPr>
          <a:xfrm>
            <a:off x="0" y="1117601"/>
            <a:ext cx="4351867" cy="45381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300D7DD5-EA83-4EFF-BB39-2EA020742EFD}"/>
              </a:ext>
            </a:extLst>
          </p:cNvPr>
          <p:cNvSpPr>
            <a:spLocks noGrp="1"/>
          </p:cNvSpPr>
          <p:nvPr>
            <p:ph type="dt" sz="half" idx="10"/>
          </p:nvPr>
        </p:nvSpPr>
        <p:spPr/>
        <p:txBody>
          <a:bodyPr/>
          <a:lstStyle/>
          <a:p>
            <a:fld id="{BEBE7659-A00D-4167-8F53-8B47CFF712E7}" type="datetimeFigureOut">
              <a:rPr lang="en-AU" smtClean="0"/>
              <a:t>15/09/2021</a:t>
            </a:fld>
            <a:endParaRPr lang="en-AU"/>
          </a:p>
        </p:txBody>
      </p:sp>
      <p:sp>
        <p:nvSpPr>
          <p:cNvPr id="5" name="Footer Placeholder 4">
            <a:extLst>
              <a:ext uri="{FF2B5EF4-FFF2-40B4-BE49-F238E27FC236}">
                <a16:creationId xmlns:a16="http://schemas.microsoft.com/office/drawing/2014/main" id="{B03C8101-E83C-4CA1-A2C6-8D05A47775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FCEC65-7D8B-4362-9F5D-482847A75BA5}"/>
              </a:ext>
            </a:extLst>
          </p:cNvPr>
          <p:cNvSpPr>
            <a:spLocks noGrp="1"/>
          </p:cNvSpPr>
          <p:nvPr>
            <p:ph type="sldNum" sz="quarter" idx="12"/>
          </p:nvPr>
        </p:nvSpPr>
        <p:spPr/>
        <p:txBody>
          <a:bodyPr/>
          <a:lstStyle/>
          <a:p>
            <a:fld id="{C719F11C-8AA1-44A1-BCEC-748D9EACF40F}" type="slidenum">
              <a:rPr lang="en-AU" smtClean="0"/>
              <a:t>‹#›</a:t>
            </a:fld>
            <a:endParaRPr lang="en-AU"/>
          </a:p>
        </p:txBody>
      </p:sp>
      <p:pic>
        <p:nvPicPr>
          <p:cNvPr id="10" name="Picture 9">
            <a:extLst>
              <a:ext uri="{FF2B5EF4-FFF2-40B4-BE49-F238E27FC236}">
                <a16:creationId xmlns:a16="http://schemas.microsoft.com/office/drawing/2014/main" id="{7FC52382-A7A8-4809-B608-997A882E7605}"/>
              </a:ext>
            </a:extLst>
          </p:cNvPr>
          <p:cNvPicPr>
            <a:picLocks noChangeAspect="1"/>
          </p:cNvPicPr>
          <p:nvPr userDrawn="1"/>
        </p:nvPicPr>
        <p:blipFill>
          <a:blip r:embed="rId2"/>
          <a:stretch>
            <a:fillRect/>
          </a:stretch>
        </p:blipFill>
        <p:spPr>
          <a:xfrm rot="5400000">
            <a:off x="9665746" y="1571297"/>
            <a:ext cx="3764928" cy="895384"/>
          </a:xfrm>
          <a:prstGeom prst="rect">
            <a:avLst/>
          </a:prstGeom>
        </p:spPr>
      </p:pic>
      <p:pic>
        <p:nvPicPr>
          <p:cNvPr id="12" name="Picture 11">
            <a:extLst>
              <a:ext uri="{FF2B5EF4-FFF2-40B4-BE49-F238E27FC236}">
                <a16:creationId xmlns:a16="http://schemas.microsoft.com/office/drawing/2014/main" id="{CCE1402F-2F64-49EE-A133-4B59AF665A35}"/>
              </a:ext>
            </a:extLst>
          </p:cNvPr>
          <p:cNvPicPr>
            <a:picLocks noChangeAspect="1"/>
          </p:cNvPicPr>
          <p:nvPr userDrawn="1"/>
        </p:nvPicPr>
        <p:blipFill>
          <a:blip r:embed="rId3">
            <a:alphaModFix amt="50000"/>
          </a:blip>
          <a:stretch>
            <a:fillRect/>
          </a:stretch>
        </p:blipFill>
        <p:spPr>
          <a:xfrm>
            <a:off x="10421598" y="4011519"/>
            <a:ext cx="1770402" cy="2874215"/>
          </a:xfrm>
          <a:prstGeom prst="rect">
            <a:avLst/>
          </a:prstGeom>
        </p:spPr>
      </p:pic>
      <p:sp>
        <p:nvSpPr>
          <p:cNvPr id="9" name="Rectangle 8">
            <a:extLst>
              <a:ext uri="{FF2B5EF4-FFF2-40B4-BE49-F238E27FC236}">
                <a16:creationId xmlns:a16="http://schemas.microsoft.com/office/drawing/2014/main" id="{03AB8EFA-01C4-4DFE-9CA9-D569482C9CA0}"/>
              </a:ext>
            </a:extLst>
          </p:cNvPr>
          <p:cNvSpPr/>
          <p:nvPr userDrawn="1"/>
        </p:nvSpPr>
        <p:spPr>
          <a:xfrm>
            <a:off x="5537200" y="-88900"/>
            <a:ext cx="984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07852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F1A6-DCD4-4736-8E75-5A69E6DD4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2195B4D-B60F-4422-B50D-C95BF1527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AFADE3-37FE-44A6-A5A1-64E20E5961C9}"/>
              </a:ext>
            </a:extLst>
          </p:cNvPr>
          <p:cNvSpPr>
            <a:spLocks noGrp="1"/>
          </p:cNvSpPr>
          <p:nvPr>
            <p:ph type="dt" sz="half" idx="10"/>
          </p:nvPr>
        </p:nvSpPr>
        <p:spPr/>
        <p:txBody>
          <a:bodyPr/>
          <a:lstStyle/>
          <a:p>
            <a:fld id="{BEBE7659-A00D-4167-8F53-8B47CFF712E7}" type="datetimeFigureOut">
              <a:rPr lang="en-AU" smtClean="0"/>
              <a:t>15/09/2021</a:t>
            </a:fld>
            <a:endParaRPr lang="en-AU"/>
          </a:p>
        </p:txBody>
      </p:sp>
      <p:sp>
        <p:nvSpPr>
          <p:cNvPr id="5" name="Footer Placeholder 4">
            <a:extLst>
              <a:ext uri="{FF2B5EF4-FFF2-40B4-BE49-F238E27FC236}">
                <a16:creationId xmlns:a16="http://schemas.microsoft.com/office/drawing/2014/main" id="{6CB857EC-7FC2-48EE-AF44-F459838EADC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7DB7E9-BBBF-4CA9-A88D-202A26A5C734}"/>
              </a:ext>
            </a:extLst>
          </p:cNvPr>
          <p:cNvSpPr>
            <a:spLocks noGrp="1"/>
          </p:cNvSpPr>
          <p:nvPr>
            <p:ph type="sldNum" sz="quarter" idx="12"/>
          </p:nvPr>
        </p:nvSpPr>
        <p:spPr/>
        <p:txBody>
          <a:bodyPr/>
          <a:lstStyle/>
          <a:p>
            <a:fld id="{C719F11C-8AA1-44A1-BCEC-748D9EACF40F}" type="slidenum">
              <a:rPr lang="en-AU" smtClean="0"/>
              <a:t>‹#›</a:t>
            </a:fld>
            <a:endParaRPr lang="en-AU"/>
          </a:p>
        </p:txBody>
      </p:sp>
      <p:sp>
        <p:nvSpPr>
          <p:cNvPr id="7" name="Rectangle 6">
            <a:extLst>
              <a:ext uri="{FF2B5EF4-FFF2-40B4-BE49-F238E27FC236}">
                <a16:creationId xmlns:a16="http://schemas.microsoft.com/office/drawing/2014/main" id="{37FD58A7-AF53-4188-B0DE-32C7574A849A}"/>
              </a:ext>
            </a:extLst>
          </p:cNvPr>
          <p:cNvSpPr/>
          <p:nvPr userDrawn="1"/>
        </p:nvSpPr>
        <p:spPr>
          <a:xfrm>
            <a:off x="5537200" y="-88900"/>
            <a:ext cx="984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47878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DE91C-1340-485C-9054-080C8F06C59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58B5F3F-1163-465C-85A1-092D977633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1021A1F-0828-4361-A899-2992049D53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AE67C49-33C3-43A4-B9A2-68E030919005}"/>
              </a:ext>
            </a:extLst>
          </p:cNvPr>
          <p:cNvSpPr>
            <a:spLocks noGrp="1"/>
          </p:cNvSpPr>
          <p:nvPr>
            <p:ph type="dt" sz="half" idx="10"/>
          </p:nvPr>
        </p:nvSpPr>
        <p:spPr/>
        <p:txBody>
          <a:bodyPr/>
          <a:lstStyle/>
          <a:p>
            <a:fld id="{BEBE7659-A00D-4167-8F53-8B47CFF712E7}" type="datetimeFigureOut">
              <a:rPr lang="en-AU" smtClean="0"/>
              <a:t>15/09/2021</a:t>
            </a:fld>
            <a:endParaRPr lang="en-AU"/>
          </a:p>
        </p:txBody>
      </p:sp>
      <p:sp>
        <p:nvSpPr>
          <p:cNvPr id="6" name="Footer Placeholder 5">
            <a:extLst>
              <a:ext uri="{FF2B5EF4-FFF2-40B4-BE49-F238E27FC236}">
                <a16:creationId xmlns:a16="http://schemas.microsoft.com/office/drawing/2014/main" id="{66F5779D-5090-42DC-9C2C-A5406C33BB1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87CA7AC-722D-4641-B4B4-CA88AC97E756}"/>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87275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21EB-64A5-432F-B246-95CE2411206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D82B3F2-7000-43CB-89CF-89199C46D6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F2F9F3-284B-4D01-B170-245897E20C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DC64A3E-1741-40A0-AF86-3DBEAC2856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DC7ED-0161-4411-8935-FA3E324C8E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72C4278-76AC-4762-A038-D0087CDC65E4}"/>
              </a:ext>
            </a:extLst>
          </p:cNvPr>
          <p:cNvSpPr>
            <a:spLocks noGrp="1"/>
          </p:cNvSpPr>
          <p:nvPr>
            <p:ph type="dt" sz="half" idx="10"/>
          </p:nvPr>
        </p:nvSpPr>
        <p:spPr/>
        <p:txBody>
          <a:bodyPr/>
          <a:lstStyle/>
          <a:p>
            <a:fld id="{BEBE7659-A00D-4167-8F53-8B47CFF712E7}" type="datetimeFigureOut">
              <a:rPr lang="en-AU" smtClean="0"/>
              <a:t>15/09/2021</a:t>
            </a:fld>
            <a:endParaRPr lang="en-AU"/>
          </a:p>
        </p:txBody>
      </p:sp>
      <p:sp>
        <p:nvSpPr>
          <p:cNvPr id="8" name="Footer Placeholder 7">
            <a:extLst>
              <a:ext uri="{FF2B5EF4-FFF2-40B4-BE49-F238E27FC236}">
                <a16:creationId xmlns:a16="http://schemas.microsoft.com/office/drawing/2014/main" id="{8E43F178-0BCB-427F-8DF5-D7DD9E36C50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CFC76B1-931F-44E6-9A91-FD137D0EDC5D}"/>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280575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0A67-5C64-4E71-9B19-69CF8CD608C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F521EAD-E198-4DF9-925F-F1E1E787F9E8}"/>
              </a:ext>
            </a:extLst>
          </p:cNvPr>
          <p:cNvSpPr>
            <a:spLocks noGrp="1"/>
          </p:cNvSpPr>
          <p:nvPr>
            <p:ph type="dt" sz="half" idx="10"/>
          </p:nvPr>
        </p:nvSpPr>
        <p:spPr/>
        <p:txBody>
          <a:bodyPr/>
          <a:lstStyle/>
          <a:p>
            <a:fld id="{BEBE7659-A00D-4167-8F53-8B47CFF712E7}" type="datetimeFigureOut">
              <a:rPr lang="en-AU" smtClean="0"/>
              <a:t>15/09/2021</a:t>
            </a:fld>
            <a:endParaRPr lang="en-AU"/>
          </a:p>
        </p:txBody>
      </p:sp>
      <p:sp>
        <p:nvSpPr>
          <p:cNvPr id="4" name="Footer Placeholder 3">
            <a:extLst>
              <a:ext uri="{FF2B5EF4-FFF2-40B4-BE49-F238E27FC236}">
                <a16:creationId xmlns:a16="http://schemas.microsoft.com/office/drawing/2014/main" id="{C3C81D5A-24EF-4BE1-9BEE-A696ED5A3EF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E045516-B212-4DA2-959D-6FD88EA30745}"/>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445480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182317-163A-488A-A363-684239F3F1DE}"/>
              </a:ext>
            </a:extLst>
          </p:cNvPr>
          <p:cNvSpPr>
            <a:spLocks noGrp="1"/>
          </p:cNvSpPr>
          <p:nvPr>
            <p:ph type="dt" sz="half" idx="10"/>
          </p:nvPr>
        </p:nvSpPr>
        <p:spPr/>
        <p:txBody>
          <a:bodyPr/>
          <a:lstStyle/>
          <a:p>
            <a:fld id="{BEBE7659-A00D-4167-8F53-8B47CFF712E7}" type="datetimeFigureOut">
              <a:rPr lang="en-AU" smtClean="0"/>
              <a:t>15/09/2021</a:t>
            </a:fld>
            <a:endParaRPr lang="en-AU"/>
          </a:p>
        </p:txBody>
      </p:sp>
      <p:sp>
        <p:nvSpPr>
          <p:cNvPr id="3" name="Footer Placeholder 2">
            <a:extLst>
              <a:ext uri="{FF2B5EF4-FFF2-40B4-BE49-F238E27FC236}">
                <a16:creationId xmlns:a16="http://schemas.microsoft.com/office/drawing/2014/main" id="{2C638ABB-809C-4667-805C-53C01BD7B19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BC99E1A-482B-4937-ACAA-0D2B4CAF2793}"/>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6705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6CF8-55A3-462F-BCC5-24BEDACA9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B96E226-37FC-4369-B2CA-31389A5E1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8A5B4A2-535F-4533-909B-B8D9B8F1E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02FE1D-27DB-47FB-9FCC-C44BF603C5A3}"/>
              </a:ext>
            </a:extLst>
          </p:cNvPr>
          <p:cNvSpPr>
            <a:spLocks noGrp="1"/>
          </p:cNvSpPr>
          <p:nvPr>
            <p:ph type="dt" sz="half" idx="10"/>
          </p:nvPr>
        </p:nvSpPr>
        <p:spPr/>
        <p:txBody>
          <a:bodyPr/>
          <a:lstStyle/>
          <a:p>
            <a:fld id="{BEBE7659-A00D-4167-8F53-8B47CFF712E7}" type="datetimeFigureOut">
              <a:rPr lang="en-AU" smtClean="0"/>
              <a:t>15/09/2021</a:t>
            </a:fld>
            <a:endParaRPr lang="en-AU"/>
          </a:p>
        </p:txBody>
      </p:sp>
      <p:sp>
        <p:nvSpPr>
          <p:cNvPr id="6" name="Footer Placeholder 5">
            <a:extLst>
              <a:ext uri="{FF2B5EF4-FFF2-40B4-BE49-F238E27FC236}">
                <a16:creationId xmlns:a16="http://schemas.microsoft.com/office/drawing/2014/main" id="{84AE8E2C-0BF8-4448-A5FC-AD63DB41D74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76BDFD7-B6FB-4191-852C-1AAE5DC127D2}"/>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824519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3249-734C-435D-85FA-C4959D1B5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E33F6E9-46FD-4B24-9E37-73417F7683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1B41CC2-72C9-4983-B70C-AD46B0D04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C3705-739D-4719-9891-E6F70D5B19C7}"/>
              </a:ext>
            </a:extLst>
          </p:cNvPr>
          <p:cNvSpPr>
            <a:spLocks noGrp="1"/>
          </p:cNvSpPr>
          <p:nvPr>
            <p:ph type="dt" sz="half" idx="10"/>
          </p:nvPr>
        </p:nvSpPr>
        <p:spPr/>
        <p:txBody>
          <a:bodyPr/>
          <a:lstStyle/>
          <a:p>
            <a:fld id="{BEBE7659-A00D-4167-8F53-8B47CFF712E7}" type="datetimeFigureOut">
              <a:rPr lang="en-AU" smtClean="0"/>
              <a:t>15/09/2021</a:t>
            </a:fld>
            <a:endParaRPr lang="en-AU"/>
          </a:p>
        </p:txBody>
      </p:sp>
      <p:sp>
        <p:nvSpPr>
          <p:cNvPr id="6" name="Footer Placeholder 5">
            <a:extLst>
              <a:ext uri="{FF2B5EF4-FFF2-40B4-BE49-F238E27FC236}">
                <a16:creationId xmlns:a16="http://schemas.microsoft.com/office/drawing/2014/main" id="{D3E0914F-CD80-4601-BA5F-5CE96E093B2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9DD560F-2B71-4903-A259-3D7F37687DD7}"/>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361027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0A1EF8-BFCD-4AE3-AEC7-7D4ED1F70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58872A2-2C59-4A02-A159-10EF770FC1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717815F-DE9C-4EF6-AAD0-647592380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E7659-A00D-4167-8F53-8B47CFF712E7}" type="datetimeFigureOut">
              <a:rPr lang="en-AU" smtClean="0"/>
              <a:t>15/09/2021</a:t>
            </a:fld>
            <a:endParaRPr lang="en-AU"/>
          </a:p>
        </p:txBody>
      </p:sp>
      <p:sp>
        <p:nvSpPr>
          <p:cNvPr id="5" name="Footer Placeholder 4">
            <a:extLst>
              <a:ext uri="{FF2B5EF4-FFF2-40B4-BE49-F238E27FC236}">
                <a16:creationId xmlns:a16="http://schemas.microsoft.com/office/drawing/2014/main" id="{2F4C5216-B440-4B43-95F0-C5D0E5860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E9E0C73-CEAC-465D-86E3-254A801B86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9F11C-8AA1-44A1-BCEC-748D9EACF40F}" type="slidenum">
              <a:rPr lang="en-AU" smtClean="0"/>
              <a:t>‹#›</a:t>
            </a:fld>
            <a:endParaRPr lang="en-AU"/>
          </a:p>
        </p:txBody>
      </p:sp>
      <p:sp>
        <p:nvSpPr>
          <p:cNvPr id="8" name="TextBox 7">
            <a:extLst>
              <a:ext uri="{FF2B5EF4-FFF2-40B4-BE49-F238E27FC236}">
                <a16:creationId xmlns:a16="http://schemas.microsoft.com/office/drawing/2014/main" id="{BDFDA833-6DF9-45E5-9E57-142945972EE7}"/>
              </a:ext>
            </a:extLst>
          </p:cNvPr>
          <p:cNvSpPr txBox="1"/>
          <p:nvPr userDrawn="1">
            <p:extLst>
              <p:ext uri="{1162E1C5-73C7-4A58-AE30-91384D911F3F}">
                <p184:classification xmlns:p184="http://schemas.microsoft.com/office/powerpoint/2018/4/main" val="hdr"/>
              </p:ext>
            </p:extLst>
          </p:nvPr>
        </p:nvSpPr>
        <p:spPr>
          <a:xfrm>
            <a:off x="5728462" y="0"/>
            <a:ext cx="585788" cy="182880"/>
          </a:xfrm>
          <a:prstGeom prst="rect">
            <a:avLst/>
          </a:prstGeom>
        </p:spPr>
        <p:txBody>
          <a:bodyPr horzOverflow="overflow" lIns="0" tIns="0" rIns="0" bIns="0">
            <a:spAutoFit/>
          </a:bodyPr>
          <a:lstStyle/>
          <a:p>
            <a:pPr algn="ctr"/>
            <a:r>
              <a:rPr lang="en-AU" sz="12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147418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E3C3-7239-449D-AAC9-9B5929B4DABC}"/>
              </a:ext>
            </a:extLst>
          </p:cNvPr>
          <p:cNvSpPr>
            <a:spLocks noGrp="1"/>
          </p:cNvSpPr>
          <p:nvPr>
            <p:ph type="ctrTitle"/>
          </p:nvPr>
        </p:nvSpPr>
        <p:spPr>
          <a:xfrm>
            <a:off x="6477000" y="304800"/>
            <a:ext cx="5715000" cy="3898559"/>
          </a:xfrm>
        </p:spPr>
        <p:txBody>
          <a:bodyPr>
            <a:normAutofit/>
          </a:bodyPr>
          <a:lstStyle/>
          <a:p>
            <a:r>
              <a:rPr lang="en-GB" sz="8800" b="0" dirty="0">
                <a:latin typeface="Impact" panose="020B0806030902050204" pitchFamily="34" charset="0"/>
              </a:rPr>
              <a:t>MANAGING EXTREME WILDFIRES</a:t>
            </a:r>
            <a:endParaRPr lang="en-AU" sz="8800" b="0" dirty="0">
              <a:latin typeface="Impact" panose="020B0806030902050204" pitchFamily="34" charset="0"/>
            </a:endParaRPr>
          </a:p>
        </p:txBody>
      </p:sp>
      <p:sp>
        <p:nvSpPr>
          <p:cNvPr id="3" name="Subtitle 2">
            <a:extLst>
              <a:ext uri="{FF2B5EF4-FFF2-40B4-BE49-F238E27FC236}">
                <a16:creationId xmlns:a16="http://schemas.microsoft.com/office/drawing/2014/main" id="{66648F69-5647-4E77-A90E-D8B770990A3C}"/>
              </a:ext>
            </a:extLst>
          </p:cNvPr>
          <p:cNvSpPr>
            <a:spLocks noGrp="1"/>
          </p:cNvSpPr>
          <p:nvPr>
            <p:ph type="subTitle" idx="1"/>
          </p:nvPr>
        </p:nvSpPr>
        <p:spPr>
          <a:xfrm>
            <a:off x="6477000" y="4543865"/>
            <a:ext cx="5598886" cy="1885964"/>
          </a:xfrm>
        </p:spPr>
        <p:txBody>
          <a:bodyPr/>
          <a:lstStyle/>
          <a:p>
            <a:r>
              <a:rPr lang="en-GB" b="0" dirty="0"/>
              <a:t>A virtual PDP Workshop for the 2021 AFAC Conference.</a:t>
            </a:r>
          </a:p>
          <a:p>
            <a:r>
              <a:rPr lang="en-GB" b="0" dirty="0"/>
              <a:t>Rick McRae, Jason Sharples</a:t>
            </a:r>
          </a:p>
          <a:p>
            <a:r>
              <a:rPr lang="en-GB" b="0" dirty="0"/>
              <a:t>UNSW Bushfire Research Group.</a:t>
            </a:r>
            <a:endParaRPr lang="en-AU" b="0" dirty="0"/>
          </a:p>
        </p:txBody>
      </p:sp>
      <p:sp>
        <p:nvSpPr>
          <p:cNvPr id="5" name="TextBox 4">
            <a:extLst>
              <a:ext uri="{FF2B5EF4-FFF2-40B4-BE49-F238E27FC236}">
                <a16:creationId xmlns:a16="http://schemas.microsoft.com/office/drawing/2014/main" id="{488CFF92-B5CC-4022-A959-D0B33A912C83}"/>
              </a:ext>
            </a:extLst>
          </p:cNvPr>
          <p:cNvSpPr txBox="1"/>
          <p:nvPr/>
        </p:nvSpPr>
        <p:spPr>
          <a:xfrm>
            <a:off x="6477000" y="6401002"/>
            <a:ext cx="3328416" cy="369332"/>
          </a:xfrm>
          <a:prstGeom prst="rect">
            <a:avLst/>
          </a:prstGeom>
          <a:noFill/>
        </p:spPr>
        <p:txBody>
          <a:bodyPr wrap="square" rtlCol="0">
            <a:spAutoFit/>
          </a:bodyPr>
          <a:lstStyle/>
          <a:p>
            <a:r>
              <a:rPr lang="en-GB" dirty="0"/>
              <a:t>Animation: JAXA, NICT, BoM</a:t>
            </a:r>
            <a:endParaRPr lang="en-AU" dirty="0"/>
          </a:p>
        </p:txBody>
      </p:sp>
      <p:pic>
        <p:nvPicPr>
          <p:cNvPr id="9" name="Picture 8" descr="Text, letter&#10;&#10;Description automatically generated">
            <a:extLst>
              <a:ext uri="{FF2B5EF4-FFF2-40B4-BE49-F238E27FC236}">
                <a16:creationId xmlns:a16="http://schemas.microsoft.com/office/drawing/2014/main" id="{314C3904-797B-4847-91BD-812BE74D2E77}"/>
              </a:ext>
            </a:extLst>
          </p:cNvPr>
          <p:cNvPicPr>
            <a:picLocks noChangeAspect="1"/>
          </p:cNvPicPr>
          <p:nvPr/>
        </p:nvPicPr>
        <p:blipFill>
          <a:blip r:embed="rId5"/>
          <a:stretch>
            <a:fillRect/>
          </a:stretch>
        </p:blipFill>
        <p:spPr>
          <a:xfrm>
            <a:off x="152400" y="1757362"/>
            <a:ext cx="5943600" cy="3343275"/>
          </a:xfrm>
          <a:prstGeom prst="rect">
            <a:avLst/>
          </a:prstGeom>
        </p:spPr>
      </p:pic>
      <p:pic>
        <p:nvPicPr>
          <p:cNvPr id="11" name="Picture 10" descr="Text, letter&#10;&#10;Description automatically generated">
            <a:extLst>
              <a:ext uri="{FF2B5EF4-FFF2-40B4-BE49-F238E27FC236}">
                <a16:creationId xmlns:a16="http://schemas.microsoft.com/office/drawing/2014/main" id="{EA64AD04-1EA2-492D-9945-62B9CD25469F}"/>
              </a:ext>
            </a:extLst>
          </p:cNvPr>
          <p:cNvPicPr>
            <a:picLocks noChangeAspect="1"/>
          </p:cNvPicPr>
          <p:nvPr/>
        </p:nvPicPr>
        <p:blipFill>
          <a:blip r:embed="rId6"/>
          <a:stretch>
            <a:fillRect/>
          </a:stretch>
        </p:blipFill>
        <p:spPr>
          <a:xfrm>
            <a:off x="-1" y="2550317"/>
            <a:ext cx="3124201" cy="1757363"/>
          </a:xfrm>
          <a:prstGeom prst="rect">
            <a:avLst/>
          </a:prstGeom>
        </p:spPr>
      </p:pic>
      <p:pic>
        <p:nvPicPr>
          <p:cNvPr id="13" name="Picture 12" descr="Text, letter&#10;&#10;Description automatically generated">
            <a:extLst>
              <a:ext uri="{FF2B5EF4-FFF2-40B4-BE49-F238E27FC236}">
                <a16:creationId xmlns:a16="http://schemas.microsoft.com/office/drawing/2014/main" id="{F119EB2C-1B92-4980-AFE1-F7CDF340BD3D}"/>
              </a:ext>
            </a:extLst>
          </p:cNvPr>
          <p:cNvPicPr>
            <a:picLocks noChangeAspect="1"/>
          </p:cNvPicPr>
          <p:nvPr/>
        </p:nvPicPr>
        <p:blipFill>
          <a:blip r:embed="rId7"/>
          <a:stretch>
            <a:fillRect/>
          </a:stretch>
        </p:blipFill>
        <p:spPr>
          <a:xfrm>
            <a:off x="0" y="3203515"/>
            <a:ext cx="801725" cy="450970"/>
          </a:xfrm>
          <a:prstGeom prst="rect">
            <a:avLst/>
          </a:prstGeom>
        </p:spPr>
      </p:pic>
      <p:sp>
        <p:nvSpPr>
          <p:cNvPr id="15" name="Rectangle 14">
            <a:extLst>
              <a:ext uri="{FF2B5EF4-FFF2-40B4-BE49-F238E27FC236}">
                <a16:creationId xmlns:a16="http://schemas.microsoft.com/office/drawing/2014/main" id="{EA64DEA0-F32F-4543-A764-9BDCB8DF3D4A}"/>
              </a:ext>
            </a:extLst>
          </p:cNvPr>
          <p:cNvSpPr/>
          <p:nvPr/>
        </p:nvSpPr>
        <p:spPr>
          <a:xfrm>
            <a:off x="2145323" y="304800"/>
            <a:ext cx="1230923" cy="65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AD742DDB-5B56-4FC8-9D96-F0B0FA414EBC}"/>
              </a:ext>
            </a:extLst>
          </p:cNvPr>
          <p:cNvSpPr/>
          <p:nvPr/>
        </p:nvSpPr>
        <p:spPr>
          <a:xfrm>
            <a:off x="5246077" y="-123889"/>
            <a:ext cx="1230923" cy="65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56B46946-F24C-458A-ABBA-AD8943D03083}"/>
              </a:ext>
            </a:extLst>
          </p:cNvPr>
          <p:cNvSpPr/>
          <p:nvPr/>
        </p:nvSpPr>
        <p:spPr>
          <a:xfrm>
            <a:off x="2145323" y="1274294"/>
            <a:ext cx="1230923" cy="65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EA4E528D-6C62-422F-92C9-749F7AAC8A9B}"/>
              </a:ext>
            </a:extLst>
          </p:cNvPr>
          <p:cNvSpPr/>
          <p:nvPr/>
        </p:nvSpPr>
        <p:spPr>
          <a:xfrm>
            <a:off x="400862" y="2080755"/>
            <a:ext cx="1230923" cy="65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C3A7D8B9-7185-4697-877A-70E6150BCEBD}"/>
              </a:ext>
            </a:extLst>
          </p:cNvPr>
          <p:cNvSpPr/>
          <p:nvPr/>
        </p:nvSpPr>
        <p:spPr>
          <a:xfrm>
            <a:off x="6348048" y="6514294"/>
            <a:ext cx="3053860" cy="65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ABF2E0C4-1A58-4A2B-9D82-BB5FA0C26369}"/>
              </a:ext>
            </a:extLst>
          </p:cNvPr>
          <p:cNvSpPr/>
          <p:nvPr/>
        </p:nvSpPr>
        <p:spPr>
          <a:xfrm>
            <a:off x="618393" y="4173088"/>
            <a:ext cx="3053860" cy="65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A5697153-7EC0-479E-BF04-0E9553C6AC8A}"/>
              </a:ext>
            </a:extLst>
          </p:cNvPr>
          <p:cNvSpPr/>
          <p:nvPr/>
        </p:nvSpPr>
        <p:spPr>
          <a:xfrm>
            <a:off x="2723482" y="4998082"/>
            <a:ext cx="3077308" cy="442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715B847A-37E3-4494-8F9D-14FEBA618940}"/>
              </a:ext>
            </a:extLst>
          </p:cNvPr>
          <p:cNvSpPr/>
          <p:nvPr/>
        </p:nvSpPr>
        <p:spPr>
          <a:xfrm>
            <a:off x="0" y="3806739"/>
            <a:ext cx="1388459" cy="442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B2667C1B-447D-4ED1-9A3C-6FF883308C3C}"/>
              </a:ext>
            </a:extLst>
          </p:cNvPr>
          <p:cNvSpPr txBox="1"/>
          <p:nvPr/>
        </p:nvSpPr>
        <p:spPr>
          <a:xfrm>
            <a:off x="2204" y="548067"/>
            <a:ext cx="6748083" cy="1015663"/>
          </a:xfrm>
          <a:prstGeom prst="rect">
            <a:avLst/>
          </a:prstGeom>
          <a:noFill/>
        </p:spPr>
        <p:txBody>
          <a:bodyPr wrap="square" rtlCol="0">
            <a:spAutoFit/>
          </a:bodyPr>
          <a:lstStyle/>
          <a:p>
            <a:pPr algn="ctr"/>
            <a:r>
              <a:rPr lang="en-GB" sz="6000" b="1" dirty="0">
                <a:solidFill>
                  <a:srgbClr val="FF0000"/>
                </a:solidFill>
              </a:rPr>
              <a:t>FEEDBACK IS GOOD!</a:t>
            </a:r>
            <a:endParaRPr lang="en-AU" sz="6000" b="1" dirty="0">
              <a:solidFill>
                <a:srgbClr val="FF0000"/>
              </a:solidFill>
            </a:endParaRPr>
          </a:p>
        </p:txBody>
      </p:sp>
      <p:pic>
        <p:nvPicPr>
          <p:cNvPr id="6" name="Audio 5">
            <a:hlinkClick r:id="" action="ppaction://media"/>
            <a:extLst>
              <a:ext uri="{FF2B5EF4-FFF2-40B4-BE49-F238E27FC236}">
                <a16:creationId xmlns:a16="http://schemas.microsoft.com/office/drawing/2014/main" id="{CA0B28FE-8FEC-4493-AD7A-715F9C0F0E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42117178"/>
      </p:ext>
    </p:extLst>
  </p:cSld>
  <p:clrMapOvr>
    <a:masterClrMapping/>
  </p:clrMapOvr>
  <mc:AlternateContent xmlns:mc="http://schemas.openxmlformats.org/markup-compatibility/2006">
    <mc:Choice xmlns:p14="http://schemas.microsoft.com/office/powerpoint/2010/main" Requires="p14">
      <p:transition spd="slow" p14:dur="2000" advTm="10156"/>
    </mc:Choice>
    <mc:Fallback>
      <p:transition spd="slow" advTm="10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28817"/>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Increasing drying out of </a:t>
            </a:r>
            <a:r>
              <a:rPr lang="en-GB" sz="4400" dirty="0" err="1"/>
              <a:t>streamflows</a:t>
            </a:r>
            <a:r>
              <a:rPr lang="en-GB" sz="4400" dirty="0"/>
              <a:t> on a regional scale is a useful portent of BUFE </a:t>
            </a:r>
            <a:r>
              <a:rPr lang="en-GB" sz="4400" dirty="0" err="1"/>
              <a:t>occurence</a:t>
            </a:r>
            <a:r>
              <a:rPr lang="en-GB" sz="4400" dirty="0"/>
              <a:t>.</a:t>
            </a:r>
            <a:endParaRPr lang="en-AU" sz="4400" dirty="0"/>
          </a:p>
        </p:txBody>
      </p:sp>
      <p:pic>
        <p:nvPicPr>
          <p:cNvPr id="6" name="Audio 5">
            <a:hlinkClick r:id="" action="ppaction://media"/>
            <a:extLst>
              <a:ext uri="{FF2B5EF4-FFF2-40B4-BE49-F238E27FC236}">
                <a16:creationId xmlns:a16="http://schemas.microsoft.com/office/drawing/2014/main" id="{5449D926-5E41-4C69-94F8-8E1D510A16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50648823"/>
      </p:ext>
    </p:extLst>
  </p:cSld>
  <p:clrMapOvr>
    <a:masterClrMapping/>
  </p:clrMapOvr>
  <mc:AlternateContent xmlns:mc="http://schemas.openxmlformats.org/markup-compatibility/2006">
    <mc:Choice xmlns:p14="http://schemas.microsoft.com/office/powerpoint/2010/main" Requires="p14">
      <p:transition spd="slow" p14:dur="2000" advTm="7889"/>
    </mc:Choice>
    <mc:Fallback>
      <p:transition spd="slow" advTm="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Sea breezes are now, due to climate change, able to push BUFEs inland for considerable distances.</a:t>
            </a:r>
            <a:endParaRPr lang="en-AU" sz="4400" dirty="0"/>
          </a:p>
        </p:txBody>
      </p:sp>
      <p:pic>
        <p:nvPicPr>
          <p:cNvPr id="6" name="Audio 5">
            <a:hlinkClick r:id="" action="ppaction://media"/>
            <a:extLst>
              <a:ext uri="{FF2B5EF4-FFF2-40B4-BE49-F238E27FC236}">
                <a16:creationId xmlns:a16="http://schemas.microsoft.com/office/drawing/2014/main" id="{918BAA32-344D-44F2-888F-6962591B5B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49585083"/>
      </p:ext>
    </p:extLst>
  </p:cSld>
  <p:clrMapOvr>
    <a:masterClrMapping/>
  </p:clrMapOvr>
  <mc:AlternateContent xmlns:mc="http://schemas.openxmlformats.org/markup-compatibility/2006">
    <mc:Choice xmlns:p14="http://schemas.microsoft.com/office/powerpoint/2010/main" Requires="p14">
      <p:transition spd="slow" p14:dur="2000" advTm="6634"/>
    </mc:Choice>
    <mc:Fallback>
      <p:transition spd="slow" advTm="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BUFEs, on a district-scale, go through cycles of activity allowing switching between defensive and offensive IAPs.</a:t>
            </a:r>
            <a:endParaRPr lang="en-AU" sz="4400" dirty="0"/>
          </a:p>
        </p:txBody>
      </p:sp>
      <p:pic>
        <p:nvPicPr>
          <p:cNvPr id="6" name="Audio 5">
            <a:hlinkClick r:id="" action="ppaction://media"/>
            <a:extLst>
              <a:ext uri="{FF2B5EF4-FFF2-40B4-BE49-F238E27FC236}">
                <a16:creationId xmlns:a16="http://schemas.microsoft.com/office/drawing/2014/main" id="{7AB9418D-D5EA-43D2-9ED5-15D0B1E5C5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26081216"/>
      </p:ext>
    </p:extLst>
  </p:cSld>
  <p:clrMapOvr>
    <a:masterClrMapping/>
  </p:clrMapOvr>
  <mc:AlternateContent xmlns:mc="http://schemas.openxmlformats.org/markup-compatibility/2006">
    <mc:Choice xmlns:p14="http://schemas.microsoft.com/office/powerpoint/2010/main" Requires="p14">
      <p:transition spd="slow" p14:dur="2000" advTm="8186"/>
    </mc:Choice>
    <mc:Fallback>
      <p:transition spd="slow" advTm="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Because of climate change, BUFEs and </a:t>
            </a:r>
            <a:r>
              <a:rPr lang="en-GB" sz="4400" dirty="0" err="1"/>
              <a:t>pyroCbs</a:t>
            </a:r>
            <a:r>
              <a:rPr lang="en-GB" sz="4400" dirty="0"/>
              <a:t> now occur in extended clusters, called Sustained Outbreaks.</a:t>
            </a:r>
          </a:p>
          <a:p>
            <a:r>
              <a:rPr lang="en-GB" sz="4400" dirty="0"/>
              <a:t>We have seen one Super Outbreak.</a:t>
            </a:r>
            <a:endParaRPr lang="en-AU" sz="4400" dirty="0"/>
          </a:p>
        </p:txBody>
      </p:sp>
      <p:pic>
        <p:nvPicPr>
          <p:cNvPr id="6" name="Audio 5">
            <a:hlinkClick r:id="" action="ppaction://media"/>
            <a:extLst>
              <a:ext uri="{FF2B5EF4-FFF2-40B4-BE49-F238E27FC236}">
                <a16:creationId xmlns:a16="http://schemas.microsoft.com/office/drawing/2014/main" id="{CEB47E3B-BCF6-4B86-B666-205F4D48B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75762289"/>
      </p:ext>
    </p:extLst>
  </p:cSld>
  <p:clrMapOvr>
    <a:masterClrMapping/>
  </p:clrMapOvr>
  <mc:AlternateContent xmlns:mc="http://schemas.openxmlformats.org/markup-compatibility/2006">
    <mc:Choice xmlns:p14="http://schemas.microsoft.com/office/powerpoint/2010/main" Requires="p14">
      <p:transition spd="slow" p14:dur="2000" advTm="9865"/>
    </mc:Choice>
    <mc:Fallback>
      <p:transition spd="slow" advTm="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 new 2</a:t>
            </a:r>
            <a:r>
              <a:rPr lang="en-GB" sz="4400" baseline="30000" dirty="0"/>
              <a:t>nd</a:t>
            </a:r>
            <a:r>
              <a:rPr lang="en-GB" sz="4400" dirty="0"/>
              <a:t> Order VLS correctly shows that VLS can occur in unexpected places. This produces critical safety awareness for fire crews.</a:t>
            </a:r>
            <a:endParaRPr lang="en-AU" sz="4400" dirty="0"/>
          </a:p>
        </p:txBody>
      </p:sp>
      <p:pic>
        <p:nvPicPr>
          <p:cNvPr id="6" name="Audio 5">
            <a:hlinkClick r:id="" action="ppaction://media"/>
            <a:extLst>
              <a:ext uri="{FF2B5EF4-FFF2-40B4-BE49-F238E27FC236}">
                <a16:creationId xmlns:a16="http://schemas.microsoft.com/office/drawing/2014/main" id="{844082A7-F129-488A-8650-3068C8E0AF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28186519"/>
      </p:ext>
    </p:extLst>
  </p:cSld>
  <p:clrMapOvr>
    <a:masterClrMapping/>
  </p:clrMapOvr>
  <mc:AlternateContent xmlns:mc="http://schemas.openxmlformats.org/markup-compatibility/2006">
    <mc:Choice xmlns:p14="http://schemas.microsoft.com/office/powerpoint/2010/main" Requires="p14">
      <p:transition spd="slow" p14:dur="2000" advTm="9840"/>
    </mc:Choice>
    <mc:Fallback>
      <p:transition spd="slow" advTm="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 role of the convective cap must be understood.</a:t>
            </a:r>
            <a:endParaRPr lang="en-AU" sz="4400" dirty="0"/>
          </a:p>
        </p:txBody>
      </p:sp>
      <p:pic>
        <p:nvPicPr>
          <p:cNvPr id="6" name="Audio 5">
            <a:hlinkClick r:id="" action="ppaction://media"/>
            <a:extLst>
              <a:ext uri="{FF2B5EF4-FFF2-40B4-BE49-F238E27FC236}">
                <a16:creationId xmlns:a16="http://schemas.microsoft.com/office/drawing/2014/main" id="{A597D078-C310-4EA5-8B9B-BB96848BA8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40877820"/>
      </p:ext>
    </p:extLst>
  </p:cSld>
  <p:clrMapOvr>
    <a:masterClrMapping/>
  </p:clrMapOvr>
  <mc:AlternateContent xmlns:mc="http://schemas.openxmlformats.org/markup-compatibility/2006">
    <mc:Choice xmlns:p14="http://schemas.microsoft.com/office/powerpoint/2010/main" Requires="p14">
      <p:transition spd="slow" p14:dur="2000" advTm="3571"/>
    </mc:Choice>
    <mc:Fallback>
      <p:transition spd="slow" advTm="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High country plumes can bounce back off a convective cap and drive unexpected fire runs.</a:t>
            </a:r>
          </a:p>
          <a:p>
            <a:r>
              <a:rPr lang="en-GB" sz="4400" dirty="0"/>
              <a:t>Brian Potter: The Drumskin Effect.</a:t>
            </a:r>
            <a:endParaRPr lang="en-AU" sz="4400" dirty="0"/>
          </a:p>
        </p:txBody>
      </p:sp>
      <p:pic>
        <p:nvPicPr>
          <p:cNvPr id="6" name="Audio 5">
            <a:hlinkClick r:id="" action="ppaction://media"/>
            <a:extLst>
              <a:ext uri="{FF2B5EF4-FFF2-40B4-BE49-F238E27FC236}">
                <a16:creationId xmlns:a16="http://schemas.microsoft.com/office/drawing/2014/main" id="{9104C874-ACFF-48AA-9CDF-E345E8840B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92243655"/>
      </p:ext>
    </p:extLst>
  </p:cSld>
  <p:clrMapOvr>
    <a:masterClrMapping/>
  </p:clrMapOvr>
  <mc:AlternateContent xmlns:mc="http://schemas.openxmlformats.org/markup-compatibility/2006">
    <mc:Choice xmlns:p14="http://schemas.microsoft.com/office/powerpoint/2010/main" Requires="p14">
      <p:transition spd="slow" p14:dur="2000" advTm="7700"/>
    </mc:Choice>
    <mc:Fallback>
      <p:transition spd="slow" advTm="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 role of dew point depression near the LCL must be understood.</a:t>
            </a:r>
            <a:endParaRPr lang="en-AU" sz="4400" dirty="0"/>
          </a:p>
        </p:txBody>
      </p:sp>
      <p:pic>
        <p:nvPicPr>
          <p:cNvPr id="6" name="Audio 5">
            <a:hlinkClick r:id="" action="ppaction://media"/>
            <a:extLst>
              <a:ext uri="{FF2B5EF4-FFF2-40B4-BE49-F238E27FC236}">
                <a16:creationId xmlns:a16="http://schemas.microsoft.com/office/drawing/2014/main" id="{31F5C6A4-E6BC-45CE-840A-9FC4910219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41176831"/>
      </p:ext>
    </p:extLst>
  </p:cSld>
  <p:clrMapOvr>
    <a:masterClrMapping/>
  </p:clrMapOvr>
  <mc:AlternateContent xmlns:mc="http://schemas.openxmlformats.org/markup-compatibility/2006">
    <mc:Choice xmlns:p14="http://schemas.microsoft.com/office/powerpoint/2010/main" Requires="p14">
      <p:transition spd="slow" p14:dur="2000" advTm="4798"/>
    </mc:Choice>
    <mc:Fallback>
      <p:transition spd="slow" advTm="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 role of the LCL must be understood.</a:t>
            </a:r>
            <a:endParaRPr lang="en-AU" sz="4400" dirty="0"/>
          </a:p>
        </p:txBody>
      </p:sp>
      <p:pic>
        <p:nvPicPr>
          <p:cNvPr id="6" name="Audio 5">
            <a:hlinkClick r:id="" action="ppaction://media"/>
            <a:extLst>
              <a:ext uri="{FF2B5EF4-FFF2-40B4-BE49-F238E27FC236}">
                <a16:creationId xmlns:a16="http://schemas.microsoft.com/office/drawing/2014/main" id="{66592C84-FFE6-4E80-8ECD-65E366A8CA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25850027"/>
      </p:ext>
    </p:extLst>
  </p:cSld>
  <p:clrMapOvr>
    <a:masterClrMapping/>
  </p:clrMapOvr>
  <mc:AlternateContent xmlns:mc="http://schemas.openxmlformats.org/markup-compatibility/2006">
    <mc:Choice xmlns:p14="http://schemas.microsoft.com/office/powerpoint/2010/main" Requires="p14">
      <p:transition spd="slow" p14:dur="2000" advTm="4648"/>
    </mc:Choice>
    <mc:Fallback>
      <p:transition spd="slow" advTm="4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An old learning worth repeating:</a:t>
            </a:r>
            <a:br>
              <a:rPr lang="en-GB" sz="4400" dirty="0"/>
            </a:br>
            <a:br>
              <a:rPr lang="en-GB" sz="4400" dirty="0"/>
            </a:br>
            <a:r>
              <a:rPr lang="en-GB" sz="4400" dirty="0"/>
              <a:t>The instability of the atmosphere above the LCL must be understood.</a:t>
            </a:r>
            <a:endParaRPr lang="en-AU" sz="4400" dirty="0"/>
          </a:p>
        </p:txBody>
      </p:sp>
      <p:pic>
        <p:nvPicPr>
          <p:cNvPr id="6" name="Audio 5">
            <a:hlinkClick r:id="" action="ppaction://media"/>
            <a:extLst>
              <a:ext uri="{FF2B5EF4-FFF2-40B4-BE49-F238E27FC236}">
                <a16:creationId xmlns:a16="http://schemas.microsoft.com/office/drawing/2014/main" id="{3CE51D0F-E5CB-45C7-9ADE-7B626DE932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93584421"/>
      </p:ext>
    </p:extLst>
  </p:cSld>
  <p:clrMapOvr>
    <a:masterClrMapping/>
  </p:clrMapOvr>
  <mc:AlternateContent xmlns:mc="http://schemas.openxmlformats.org/markup-compatibility/2006">
    <mc:Choice xmlns:p14="http://schemas.microsoft.com/office/powerpoint/2010/main" Requires="p14">
      <p:transition spd="slow" p14:dur="2000" advTm="7850"/>
    </mc:Choice>
    <mc:Fallback>
      <p:transition spd="slow" advTm="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0CA0-CDDB-4943-9254-4F3EF5CF3E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4F4B07A-6483-43BE-939F-88EBCDBAF466}"/>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F24D0614-82B9-4E6A-A05A-C84977ECE996}"/>
              </a:ext>
            </a:extLst>
          </p:cNvPr>
          <p:cNvSpPr txBox="1"/>
          <p:nvPr/>
        </p:nvSpPr>
        <p:spPr>
          <a:xfrm>
            <a:off x="133350" y="2115066"/>
            <a:ext cx="11925300" cy="2754600"/>
          </a:xfrm>
          <a:prstGeom prst="rect">
            <a:avLst/>
          </a:prstGeom>
          <a:noFill/>
        </p:spPr>
        <p:txBody>
          <a:bodyPr wrap="square" rtlCol="0">
            <a:spAutoFit/>
          </a:bodyPr>
          <a:lstStyle/>
          <a:p>
            <a:pPr algn="ctr"/>
            <a:r>
              <a:rPr lang="en-GB" sz="17300" dirty="0">
                <a:latin typeface="Impact" panose="020B0806030902050204" pitchFamily="34" charset="0"/>
              </a:rPr>
              <a:t>TAKE-AWAYS</a:t>
            </a:r>
            <a:endParaRPr lang="en-AU" sz="17300" dirty="0">
              <a:latin typeface="Impact" panose="020B0806030902050204" pitchFamily="34" charset="0"/>
            </a:endParaRPr>
          </a:p>
        </p:txBody>
      </p:sp>
      <p:pic>
        <p:nvPicPr>
          <p:cNvPr id="6" name="Audio 5">
            <a:hlinkClick r:id="" action="ppaction://media"/>
            <a:extLst>
              <a:ext uri="{FF2B5EF4-FFF2-40B4-BE49-F238E27FC236}">
                <a16:creationId xmlns:a16="http://schemas.microsoft.com/office/drawing/2014/main" id="{23894DCE-6112-4063-A3A8-3C0288555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30167593"/>
      </p:ext>
    </p:extLst>
  </p:cSld>
  <p:clrMapOvr>
    <a:masterClrMapping/>
  </p:clrMapOvr>
  <mc:AlternateContent xmlns:mc="http://schemas.openxmlformats.org/markup-compatibility/2006">
    <mc:Choice xmlns:p14="http://schemas.microsoft.com/office/powerpoint/2010/main" Requires="p14">
      <p:transition spd="slow" p14:dur="2000" advTm="3985"/>
    </mc:Choice>
    <mc:Fallback>
      <p:transition spd="slow" advTm="3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602523"/>
            <a:ext cx="9448801" cy="3317631"/>
          </a:xfrm>
        </p:spPr>
        <p:txBody>
          <a:bodyPr>
            <a:normAutofit/>
          </a:bodyPr>
          <a:lstStyle/>
          <a:p>
            <a:r>
              <a:rPr lang="en-GB" sz="4400" dirty="0"/>
              <a:t>Foehn winds, and especially isentropic drawdown, can drive BUFE development on a large scale.</a:t>
            </a:r>
            <a:endParaRPr lang="en-AU" sz="4400" dirty="0"/>
          </a:p>
        </p:txBody>
      </p:sp>
      <p:pic>
        <p:nvPicPr>
          <p:cNvPr id="6" name="Audio 5">
            <a:hlinkClick r:id="" action="ppaction://media"/>
            <a:extLst>
              <a:ext uri="{FF2B5EF4-FFF2-40B4-BE49-F238E27FC236}">
                <a16:creationId xmlns:a16="http://schemas.microsoft.com/office/drawing/2014/main" id="{997E3ECC-B98A-4AC1-93B3-E029DF973D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76906095"/>
      </p:ext>
    </p:extLst>
  </p:cSld>
  <p:clrMapOvr>
    <a:masterClrMapping/>
  </p:clrMapOvr>
  <mc:AlternateContent xmlns:mc="http://schemas.openxmlformats.org/markup-compatibility/2006">
    <mc:Choice xmlns:p14="http://schemas.microsoft.com/office/powerpoint/2010/main" Requires="p14">
      <p:transition spd="slow" p14:dur="2000" advTm="7800"/>
    </mc:Choice>
    <mc:Fallback>
      <p:transition spd="slow" advTm="7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Climate change is producing exponential growth in the frequencies of BUFEs and </a:t>
            </a:r>
            <a:r>
              <a:rPr lang="en-GB" sz="4400" dirty="0" err="1"/>
              <a:t>pyroCbs</a:t>
            </a:r>
            <a:r>
              <a:rPr lang="en-GB" sz="4400" dirty="0"/>
              <a:t>.</a:t>
            </a:r>
            <a:endParaRPr lang="en-AU" sz="4400" dirty="0"/>
          </a:p>
        </p:txBody>
      </p:sp>
      <p:pic>
        <p:nvPicPr>
          <p:cNvPr id="6" name="Audio 5">
            <a:hlinkClick r:id="" action="ppaction://media"/>
            <a:extLst>
              <a:ext uri="{FF2B5EF4-FFF2-40B4-BE49-F238E27FC236}">
                <a16:creationId xmlns:a16="http://schemas.microsoft.com/office/drawing/2014/main" id="{0D7A7E21-244F-459C-9CFC-C148DECE42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54664401"/>
      </p:ext>
    </p:extLst>
  </p:cSld>
  <p:clrMapOvr>
    <a:masterClrMapping/>
  </p:clrMapOvr>
  <mc:AlternateContent xmlns:mc="http://schemas.openxmlformats.org/markup-compatibility/2006">
    <mc:Choice xmlns:p14="http://schemas.microsoft.com/office/powerpoint/2010/main" Requires="p14">
      <p:transition spd="slow" p14:dur="2000" advTm="6430"/>
    </mc:Choice>
    <mc:Fallback>
      <p:transition spd="slow" advTm="6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BUFE threat footprints are getting larger, with compound runs over 50km no longer unusual.</a:t>
            </a:r>
            <a:endParaRPr lang="en-AU" sz="4400" dirty="0"/>
          </a:p>
        </p:txBody>
      </p:sp>
      <p:pic>
        <p:nvPicPr>
          <p:cNvPr id="6" name="Audio 5">
            <a:hlinkClick r:id="" action="ppaction://media"/>
            <a:extLst>
              <a:ext uri="{FF2B5EF4-FFF2-40B4-BE49-F238E27FC236}">
                <a16:creationId xmlns:a16="http://schemas.microsoft.com/office/drawing/2014/main" id="{AAE461DB-30C2-4C28-88CA-8B5FC4A80C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88485978"/>
      </p:ext>
    </p:extLst>
  </p:cSld>
  <p:clrMapOvr>
    <a:masterClrMapping/>
  </p:clrMapOvr>
  <mc:AlternateContent xmlns:mc="http://schemas.openxmlformats.org/markup-compatibility/2006">
    <mc:Choice xmlns:p14="http://schemas.microsoft.com/office/powerpoint/2010/main" Requires="p14">
      <p:transition spd="slow" p14:dur="2000" advTm="7688"/>
    </mc:Choice>
    <mc:Fallback>
      <p:transition spd="slow" advTm="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 seven known causes of deep flaming must be understood and considered by IMTs.</a:t>
            </a:r>
            <a:endParaRPr lang="en-AU" sz="4400" dirty="0"/>
          </a:p>
        </p:txBody>
      </p:sp>
      <p:pic>
        <p:nvPicPr>
          <p:cNvPr id="6" name="Audio 5">
            <a:hlinkClick r:id="" action="ppaction://media"/>
            <a:extLst>
              <a:ext uri="{FF2B5EF4-FFF2-40B4-BE49-F238E27FC236}">
                <a16:creationId xmlns:a16="http://schemas.microsoft.com/office/drawing/2014/main" id="{E67FF62B-0A01-4F05-8368-6EE9247507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0296111"/>
      </p:ext>
    </p:extLst>
  </p:cSld>
  <p:clrMapOvr>
    <a:masterClrMapping/>
  </p:clrMapOvr>
  <mc:AlternateContent xmlns:mc="http://schemas.openxmlformats.org/markup-compatibility/2006">
    <mc:Choice xmlns:p14="http://schemas.microsoft.com/office/powerpoint/2010/main" Requires="p14">
      <p:transition spd="slow" p14:dur="2000" advTm="6548"/>
    </mc:Choice>
    <mc:Fallback>
      <p:transition spd="slow" advTm="6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7D59-1D08-4554-8CDD-A4AFF67B592E}"/>
              </a:ext>
            </a:extLst>
          </p:cNvPr>
          <p:cNvSpPr>
            <a:spLocks noGrp="1"/>
          </p:cNvSpPr>
          <p:nvPr>
            <p:ph type="title"/>
          </p:nvPr>
        </p:nvSpPr>
        <p:spPr/>
        <p:txBody>
          <a:bodyPr/>
          <a:lstStyle/>
          <a:p>
            <a:r>
              <a:rPr lang="en-AU" dirty="0"/>
              <a:t>Next</a:t>
            </a:r>
          </a:p>
        </p:txBody>
      </p:sp>
      <p:sp>
        <p:nvSpPr>
          <p:cNvPr id="3" name="Content Placeholder 2">
            <a:extLst>
              <a:ext uri="{FF2B5EF4-FFF2-40B4-BE49-F238E27FC236}">
                <a16:creationId xmlns:a16="http://schemas.microsoft.com/office/drawing/2014/main" id="{BFF21166-0EF7-4A8B-8568-8274A6FAE702}"/>
              </a:ext>
            </a:extLst>
          </p:cNvPr>
          <p:cNvSpPr>
            <a:spLocks noGrp="1"/>
          </p:cNvSpPr>
          <p:nvPr>
            <p:ph idx="1"/>
          </p:nvPr>
        </p:nvSpPr>
        <p:spPr>
          <a:xfrm>
            <a:off x="0" y="1117601"/>
            <a:ext cx="10274300" cy="4538132"/>
          </a:xfrm>
        </p:spPr>
        <p:txBody>
          <a:bodyPr/>
          <a:lstStyle/>
          <a:p>
            <a:r>
              <a:rPr lang="en-AU" dirty="0"/>
              <a:t>So we will convene, on-line, on Friday for the interactive review and discussion workshop.</a:t>
            </a:r>
          </a:p>
          <a:p>
            <a:r>
              <a:rPr lang="en-AU" dirty="0"/>
              <a:t>It is up to your agency to decide how extreme wildfires will be managed. We have given you the tools </a:t>
            </a:r>
            <a:r>
              <a:rPr lang="en-AU"/>
              <a:t>and understanding </a:t>
            </a:r>
            <a:r>
              <a:rPr lang="en-AU" dirty="0"/>
              <a:t>to build a better system.</a:t>
            </a:r>
          </a:p>
          <a:p>
            <a:r>
              <a:rPr lang="en-AU" dirty="0"/>
              <a:t>If this workshop has been successful then it will have given you the understanding to drive those decisions in a way that keep everyone safer in the face of future outbreaks.</a:t>
            </a:r>
          </a:p>
          <a:p>
            <a:endParaRPr lang="en-AU" dirty="0"/>
          </a:p>
          <a:p>
            <a:r>
              <a:rPr lang="en-AU" dirty="0"/>
              <a:t>See you then.</a:t>
            </a:r>
          </a:p>
        </p:txBody>
      </p:sp>
      <p:pic>
        <p:nvPicPr>
          <p:cNvPr id="4" name="Audio 3">
            <a:hlinkClick r:id="" action="ppaction://media"/>
            <a:extLst>
              <a:ext uri="{FF2B5EF4-FFF2-40B4-BE49-F238E27FC236}">
                <a16:creationId xmlns:a16="http://schemas.microsoft.com/office/drawing/2014/main" id="{9B438EE5-7553-43DF-8862-3A605B206B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51384192"/>
      </p:ext>
    </p:extLst>
  </p:cSld>
  <p:clrMapOvr>
    <a:masterClrMapping/>
  </p:clrMapOvr>
  <mc:AlternateContent xmlns:mc="http://schemas.openxmlformats.org/markup-compatibility/2006">
    <mc:Choice xmlns:p14="http://schemas.microsoft.com/office/powerpoint/2010/main" Requires="p14">
      <p:transition spd="slow" p14:dur="2000" advTm="36699"/>
    </mc:Choice>
    <mc:Fallback>
      <p:transition spd="slow" advTm="36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A4AF1-BB28-4A52-B12A-BEE1AC657D9C}"/>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Support for science?</a:t>
            </a:r>
            <a:endParaRPr lang="en-AU" b="0" dirty="0"/>
          </a:p>
        </p:txBody>
      </p:sp>
      <p:sp>
        <p:nvSpPr>
          <p:cNvPr id="3" name="Content Placeholder 2">
            <a:extLst>
              <a:ext uri="{FF2B5EF4-FFF2-40B4-BE49-F238E27FC236}">
                <a16:creationId xmlns:a16="http://schemas.microsoft.com/office/drawing/2014/main" id="{52CA7901-CF4E-47F2-B74C-C691EC528DC6}"/>
              </a:ext>
            </a:extLst>
          </p:cNvPr>
          <p:cNvSpPr>
            <a:spLocks noGrp="1"/>
          </p:cNvSpPr>
          <p:nvPr>
            <p:ph idx="1"/>
          </p:nvPr>
        </p:nvSpPr>
        <p:spPr>
          <a:xfrm>
            <a:off x="0" y="1117601"/>
            <a:ext cx="9877530" cy="4538132"/>
          </a:xfrm>
        </p:spPr>
        <p:txBody>
          <a:bodyPr/>
          <a:lstStyle/>
          <a:p>
            <a:pPr lvl="0"/>
            <a:r>
              <a:rPr lang="en-AU" sz="4400" b="0" kern="1200" dirty="0">
                <a:solidFill>
                  <a:schemeClr val="tx1"/>
                </a:solidFill>
                <a:effectLst/>
                <a:latin typeface="+mj-lt"/>
                <a:ea typeface="+mj-ea"/>
                <a:cs typeface="+mj-cs"/>
              </a:rPr>
              <a:t>No science = no learning</a:t>
            </a:r>
          </a:p>
          <a:p>
            <a:pPr lvl="0"/>
            <a:r>
              <a:rPr lang="en-AU" sz="4400" dirty="0">
                <a:latin typeface="+mj-lt"/>
                <a:ea typeface="+mj-ea"/>
                <a:cs typeface="+mj-cs"/>
              </a:rPr>
              <a:t>Acquire and deploy data collection technology.</a:t>
            </a:r>
          </a:p>
          <a:p>
            <a:pPr lvl="0"/>
            <a:r>
              <a:rPr lang="en-AU" sz="4400" dirty="0">
                <a:latin typeface="+mj-lt"/>
                <a:ea typeface="+mj-ea"/>
                <a:cs typeface="+mj-cs"/>
              </a:rPr>
              <a:t>If the unexpected occurs – record it.</a:t>
            </a:r>
          </a:p>
          <a:p>
            <a:pPr lvl="0"/>
            <a:r>
              <a:rPr lang="en-AU" sz="4400" dirty="0">
                <a:latin typeface="+mj-lt"/>
                <a:ea typeface="+mj-ea"/>
                <a:cs typeface="+mj-cs"/>
              </a:rPr>
              <a:t>Support scientific studies.</a:t>
            </a:r>
          </a:p>
          <a:p>
            <a:pPr lvl="0"/>
            <a:r>
              <a:rPr lang="en-AU" sz="4400" dirty="0">
                <a:latin typeface="+mj-lt"/>
                <a:ea typeface="+mj-ea"/>
                <a:cs typeface="+mj-cs"/>
              </a:rPr>
              <a:t>Consider alternate hypotheses.</a:t>
            </a:r>
          </a:p>
          <a:p>
            <a:pPr lvl="0"/>
            <a:endParaRPr lang="en-AU" sz="4400" b="0" kern="1200" dirty="0">
              <a:solidFill>
                <a:schemeClr val="tx1"/>
              </a:solidFill>
              <a:effectLst/>
              <a:latin typeface="+mj-lt"/>
              <a:ea typeface="+mj-ea"/>
              <a:cs typeface="+mj-cs"/>
            </a:endParaRPr>
          </a:p>
        </p:txBody>
      </p:sp>
      <p:pic>
        <p:nvPicPr>
          <p:cNvPr id="5" name="Audio 4">
            <a:hlinkClick r:id="" action="ppaction://media"/>
            <a:extLst>
              <a:ext uri="{FF2B5EF4-FFF2-40B4-BE49-F238E27FC236}">
                <a16:creationId xmlns:a16="http://schemas.microsoft.com/office/drawing/2014/main" id="{23E20EB4-0400-4C01-A2E9-428B178769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03890738"/>
      </p:ext>
    </p:extLst>
  </p:cSld>
  <p:clrMapOvr>
    <a:masterClrMapping/>
  </p:clrMapOvr>
  <mc:AlternateContent xmlns:mc="http://schemas.openxmlformats.org/markup-compatibility/2006">
    <mc:Choice xmlns:p14="http://schemas.microsoft.com/office/powerpoint/2010/main" Requires="p14">
      <p:transition spd="slow" p14:dur="2000" advTm="143044"/>
    </mc:Choice>
    <mc:Fallback>
      <p:transition spd="slow" advTm="14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F4DA-9818-4A91-9C86-37A3C5AD3D0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6237C76-C4E7-4334-9943-B68E3005E8E4}"/>
              </a:ext>
            </a:extLst>
          </p:cNvPr>
          <p:cNvSpPr>
            <a:spLocks noGrp="1"/>
          </p:cNvSpPr>
          <p:nvPr>
            <p:ph idx="1"/>
          </p:nvPr>
        </p:nvSpPr>
        <p:spPr>
          <a:xfrm>
            <a:off x="0" y="1117600"/>
            <a:ext cx="5181600" cy="5611445"/>
          </a:xfrm>
        </p:spPr>
        <p:txBody>
          <a:bodyPr>
            <a:normAutofit fontScale="92500"/>
          </a:bodyPr>
          <a:lstStyle/>
          <a:p>
            <a:pPr algn="l"/>
            <a:r>
              <a:rPr lang="en-GB" sz="2400" b="0" i="1" u="none" strike="noStrike" baseline="0" dirty="0">
                <a:latin typeface="StoneSerif-Italic"/>
              </a:rPr>
              <a:t>“Before the fire crossed the Pittong-Snake Valley Road it was burning on the lee-slope of the ridge to the north. </a:t>
            </a:r>
            <a:r>
              <a:rPr lang="en-GB" sz="2400" b="1" i="1" u="none" strike="noStrike" baseline="0" dirty="0">
                <a:latin typeface="StoneSerif-Italic"/>
              </a:rPr>
              <a:t>Although the surface fire on the lee-slope involved the coalescence of spot fires (possibly upslope under the influence of an eddy wind)… speed of the fire and the flame heights was very much reduced. </a:t>
            </a:r>
            <a:r>
              <a:rPr lang="en-GB" sz="2400" b="0" i="1" u="none" strike="noStrike" baseline="0" dirty="0">
                <a:latin typeface="StoneSerif-Italic"/>
              </a:rPr>
              <a:t>The relatively mild behaviour of the surface fire as it approached the bottom of the slope might have influenced fire fighters to consider it was possible to hold the fire on the Pittong-Snake </a:t>
            </a:r>
            <a:r>
              <a:rPr lang="en-AU" sz="2400" b="0" i="1" u="none" strike="noStrike" baseline="0" dirty="0">
                <a:latin typeface="StoneSerif-Italic"/>
              </a:rPr>
              <a:t>Valley Road.”</a:t>
            </a:r>
          </a:p>
          <a:p>
            <a:pPr algn="l"/>
            <a:r>
              <a:rPr lang="en-AU" sz="2400" dirty="0">
                <a:latin typeface="StoneSerif-Italic"/>
              </a:rPr>
              <a:t>From “</a:t>
            </a:r>
            <a:r>
              <a:rPr lang="en-GB" sz="2400" dirty="0">
                <a:latin typeface="StoneSerif-Italic"/>
              </a:rPr>
              <a:t>Report of the Investigation and Inquests into a Wildfire and the Deaths of Five Firefighters at Linton on 2 December 1998</a:t>
            </a:r>
            <a:r>
              <a:rPr lang="en-AU" sz="2400" dirty="0">
                <a:latin typeface="StoneSerif-Italic"/>
              </a:rPr>
              <a:t>”, State Coroners Office, Victoria.</a:t>
            </a:r>
            <a:endParaRPr lang="en-AU" sz="3600" dirty="0"/>
          </a:p>
        </p:txBody>
      </p:sp>
      <p:pic>
        <p:nvPicPr>
          <p:cNvPr id="5" name="Picture 4">
            <a:extLst>
              <a:ext uri="{FF2B5EF4-FFF2-40B4-BE49-F238E27FC236}">
                <a16:creationId xmlns:a16="http://schemas.microsoft.com/office/drawing/2014/main" id="{14F585EA-C1A8-4F35-BC8F-0F3EB4D76B65}"/>
              </a:ext>
            </a:extLst>
          </p:cNvPr>
          <p:cNvPicPr>
            <a:picLocks noChangeAspect="1"/>
          </p:cNvPicPr>
          <p:nvPr/>
        </p:nvPicPr>
        <p:blipFill>
          <a:blip r:embed="rId4"/>
          <a:stretch>
            <a:fillRect/>
          </a:stretch>
        </p:blipFill>
        <p:spPr>
          <a:xfrm>
            <a:off x="5408005" y="1117601"/>
            <a:ext cx="5648355" cy="4450861"/>
          </a:xfrm>
          <a:prstGeom prst="rect">
            <a:avLst/>
          </a:prstGeom>
        </p:spPr>
      </p:pic>
      <p:sp>
        <p:nvSpPr>
          <p:cNvPr id="6" name="Oval 5">
            <a:extLst>
              <a:ext uri="{FF2B5EF4-FFF2-40B4-BE49-F238E27FC236}">
                <a16:creationId xmlns:a16="http://schemas.microsoft.com/office/drawing/2014/main" id="{7354D5C2-0DDE-4198-8169-9306EB1E9358}"/>
              </a:ext>
            </a:extLst>
          </p:cNvPr>
          <p:cNvSpPr/>
          <p:nvPr/>
        </p:nvSpPr>
        <p:spPr>
          <a:xfrm>
            <a:off x="6447692" y="3294185"/>
            <a:ext cx="1570893" cy="539261"/>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Arrow Connector 7">
            <a:extLst>
              <a:ext uri="{FF2B5EF4-FFF2-40B4-BE49-F238E27FC236}">
                <a16:creationId xmlns:a16="http://schemas.microsoft.com/office/drawing/2014/main" id="{069AA2FC-5ABA-44BC-995A-12C5A6AAE727}"/>
              </a:ext>
            </a:extLst>
          </p:cNvPr>
          <p:cNvCxnSpPr>
            <a:cxnSpLocks/>
          </p:cNvCxnSpPr>
          <p:nvPr/>
        </p:nvCxnSpPr>
        <p:spPr>
          <a:xfrm>
            <a:off x="4853354" y="2438400"/>
            <a:ext cx="1688123" cy="9788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575EE0C6-E587-42F5-82D6-C2BF1F0D37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05963230"/>
      </p:ext>
    </p:extLst>
  </p:cSld>
  <p:clrMapOvr>
    <a:masterClrMapping/>
  </p:clrMapOvr>
  <mc:AlternateContent xmlns:mc="http://schemas.openxmlformats.org/markup-compatibility/2006">
    <mc:Choice xmlns:p14="http://schemas.microsoft.com/office/powerpoint/2010/main" Requires="p14">
      <p:transition spd="slow" p14:dur="2000" advTm="95018"/>
    </mc:Choice>
    <mc:Fallback>
      <p:transition spd="slow" advTm="95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C643-41AB-4690-9E62-1B12B5DFDD23}"/>
              </a:ext>
            </a:extLst>
          </p:cNvPr>
          <p:cNvSpPr>
            <a:spLocks noGrp="1"/>
          </p:cNvSpPr>
          <p:nvPr>
            <p:ph type="title"/>
          </p:nvPr>
        </p:nvSpPr>
        <p:spPr/>
        <p:txBody>
          <a:bodyPr/>
          <a:lstStyle/>
          <a:p>
            <a:r>
              <a:rPr lang="en-AU" dirty="0"/>
              <a:t>Lots of new science in the pipeline…</a:t>
            </a:r>
          </a:p>
        </p:txBody>
      </p:sp>
      <p:sp>
        <p:nvSpPr>
          <p:cNvPr id="3" name="Content Placeholder 2">
            <a:extLst>
              <a:ext uri="{FF2B5EF4-FFF2-40B4-BE49-F238E27FC236}">
                <a16:creationId xmlns:a16="http://schemas.microsoft.com/office/drawing/2014/main" id="{27E2C77A-3F71-40A8-AE12-F21379E3682B}"/>
              </a:ext>
            </a:extLst>
          </p:cNvPr>
          <p:cNvSpPr>
            <a:spLocks noGrp="1"/>
          </p:cNvSpPr>
          <p:nvPr>
            <p:ph idx="1"/>
          </p:nvPr>
        </p:nvSpPr>
        <p:spPr>
          <a:xfrm>
            <a:off x="-1" y="1117600"/>
            <a:ext cx="8827477" cy="5010067"/>
          </a:xfrm>
        </p:spPr>
        <p:txBody>
          <a:bodyPr>
            <a:normAutofit/>
          </a:bodyPr>
          <a:lstStyle/>
          <a:p>
            <a:r>
              <a:rPr lang="en-AU" sz="3200" dirty="0"/>
              <a:t>BUFO2 predictive model for BUFEs.</a:t>
            </a:r>
          </a:p>
          <a:p>
            <a:r>
              <a:rPr lang="en-AU" sz="3200" dirty="0"/>
              <a:t>How forests are likely to recover from BS fires – in terms of fire danger.</a:t>
            </a:r>
          </a:p>
          <a:p>
            <a:r>
              <a:rPr lang="en-AU" sz="3200" dirty="0"/>
              <a:t>Use of hydrology and fuel moisture to anticipate BUFE risks.</a:t>
            </a:r>
          </a:p>
          <a:p>
            <a:r>
              <a:rPr lang="en-AU" sz="3200" dirty="0"/>
              <a:t>VLS above cliff-lines.</a:t>
            </a:r>
          </a:p>
          <a:p>
            <a:r>
              <a:rPr lang="en-AU" sz="3200" dirty="0"/>
              <a:t>Changes in fire seasonality with climate change.</a:t>
            </a:r>
          </a:p>
          <a:p>
            <a:r>
              <a:rPr lang="en-AU" sz="3200" dirty="0"/>
              <a:t>The 2</a:t>
            </a:r>
            <a:r>
              <a:rPr lang="en-AU" sz="3200" baseline="30000" dirty="0"/>
              <a:t>nd</a:t>
            </a:r>
            <a:r>
              <a:rPr lang="en-AU" sz="3200" dirty="0"/>
              <a:t>-order VLS model.</a:t>
            </a:r>
          </a:p>
          <a:p>
            <a:r>
              <a:rPr lang="en-AU" sz="3200" dirty="0"/>
              <a:t>A single global fire danger index.</a:t>
            </a:r>
          </a:p>
        </p:txBody>
      </p:sp>
      <p:pic>
        <p:nvPicPr>
          <p:cNvPr id="5" name="Audio 4">
            <a:hlinkClick r:id="" action="ppaction://media"/>
            <a:extLst>
              <a:ext uri="{FF2B5EF4-FFF2-40B4-BE49-F238E27FC236}">
                <a16:creationId xmlns:a16="http://schemas.microsoft.com/office/drawing/2014/main" id="{0066EC5E-3D29-48D6-B455-8205E8290C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19097364"/>
      </p:ext>
    </p:extLst>
  </p:cSld>
  <p:clrMapOvr>
    <a:masterClrMapping/>
  </p:clrMapOvr>
  <mc:AlternateContent xmlns:mc="http://schemas.openxmlformats.org/markup-compatibility/2006">
    <mc:Choice xmlns:p14="http://schemas.microsoft.com/office/powerpoint/2010/main" Requires="p14">
      <p:transition spd="slow" p14:dur="2000" advTm="190485"/>
    </mc:Choice>
    <mc:Fallback>
      <p:transition spd="slow" advTm="190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E537-C707-4A74-AB50-B18A75D56DE0}"/>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CC adaptation?</a:t>
            </a:r>
            <a:endParaRPr lang="en-AU" b="0" dirty="0"/>
          </a:p>
        </p:txBody>
      </p:sp>
      <p:sp>
        <p:nvSpPr>
          <p:cNvPr id="3" name="Content Placeholder 2">
            <a:extLst>
              <a:ext uri="{FF2B5EF4-FFF2-40B4-BE49-F238E27FC236}">
                <a16:creationId xmlns:a16="http://schemas.microsoft.com/office/drawing/2014/main" id="{49BA6BE3-1408-4AE5-9D79-C5E01746198E}"/>
              </a:ext>
            </a:extLst>
          </p:cNvPr>
          <p:cNvSpPr>
            <a:spLocks noGrp="1"/>
          </p:cNvSpPr>
          <p:nvPr>
            <p:ph idx="1"/>
          </p:nvPr>
        </p:nvSpPr>
        <p:spPr>
          <a:xfrm>
            <a:off x="0" y="1117601"/>
            <a:ext cx="5967046" cy="4538132"/>
          </a:xfrm>
        </p:spPr>
        <p:txBody>
          <a:bodyPr>
            <a:normAutofit/>
          </a:bodyPr>
          <a:lstStyle/>
          <a:p>
            <a:pPr lvl="0"/>
            <a:r>
              <a:rPr lang="en-AU" sz="4800" b="0" kern="1200" dirty="0">
                <a:solidFill>
                  <a:schemeClr val="tx1"/>
                </a:solidFill>
                <a:effectLst/>
                <a:latin typeface="+mj-lt"/>
                <a:ea typeface="+mj-ea"/>
                <a:cs typeface="+mj-cs"/>
              </a:rPr>
              <a:t>Rapid escalation of risks</a:t>
            </a:r>
          </a:p>
          <a:p>
            <a:pPr lvl="0"/>
            <a:r>
              <a:rPr lang="en-AU" sz="4800" b="0" kern="1200" dirty="0">
                <a:solidFill>
                  <a:schemeClr val="tx1"/>
                </a:solidFill>
                <a:effectLst/>
                <a:latin typeface="+mj-lt"/>
                <a:ea typeface="+mj-ea"/>
                <a:cs typeface="+mj-cs"/>
              </a:rPr>
              <a:t>Continuing process – no “new normal”</a:t>
            </a:r>
          </a:p>
          <a:p>
            <a:pPr lvl="0"/>
            <a:r>
              <a:rPr lang="en-AU" sz="4800" b="0" kern="1200" dirty="0">
                <a:solidFill>
                  <a:schemeClr val="tx1"/>
                </a:solidFill>
                <a:effectLst/>
                <a:latin typeface="+mj-lt"/>
                <a:ea typeface="+mj-ea"/>
                <a:cs typeface="+mj-cs"/>
              </a:rPr>
              <a:t>Potential for far </a:t>
            </a:r>
            <a:br>
              <a:rPr lang="en-AU" sz="4800" b="0" kern="1200" dirty="0">
                <a:solidFill>
                  <a:schemeClr val="tx1"/>
                </a:solidFill>
                <a:effectLst/>
                <a:latin typeface="+mj-lt"/>
                <a:ea typeface="+mj-ea"/>
                <a:cs typeface="+mj-cs"/>
              </a:rPr>
            </a:br>
            <a:r>
              <a:rPr lang="en-AU" sz="4800" b="0" kern="1200" dirty="0">
                <a:solidFill>
                  <a:schemeClr val="tx1"/>
                </a:solidFill>
                <a:effectLst/>
                <a:latin typeface="+mj-lt"/>
                <a:ea typeface="+mj-ea"/>
                <a:cs typeface="+mj-cs"/>
              </a:rPr>
              <a:t>worse to happen</a:t>
            </a:r>
          </a:p>
          <a:p>
            <a:pPr marL="0" lvl="0" indent="0">
              <a:buNone/>
            </a:pPr>
            <a:endParaRPr lang="en-AU" sz="4800" b="0" kern="1200" dirty="0">
              <a:solidFill>
                <a:schemeClr val="tx1"/>
              </a:solidFill>
              <a:effectLst/>
              <a:latin typeface="+mj-lt"/>
              <a:ea typeface="+mj-ea"/>
              <a:cs typeface="+mj-cs"/>
            </a:endParaRPr>
          </a:p>
        </p:txBody>
      </p:sp>
      <p:pic>
        <p:nvPicPr>
          <p:cNvPr id="5" name="Picture 4">
            <a:extLst>
              <a:ext uri="{FF2B5EF4-FFF2-40B4-BE49-F238E27FC236}">
                <a16:creationId xmlns:a16="http://schemas.microsoft.com/office/drawing/2014/main" id="{E69C8DEE-5A3A-4008-BA08-CFE6428C672C}"/>
              </a:ext>
            </a:extLst>
          </p:cNvPr>
          <p:cNvPicPr>
            <a:picLocks noChangeAspect="1"/>
          </p:cNvPicPr>
          <p:nvPr/>
        </p:nvPicPr>
        <p:blipFill>
          <a:blip r:embed="rId5"/>
          <a:stretch>
            <a:fillRect/>
          </a:stretch>
        </p:blipFill>
        <p:spPr>
          <a:xfrm>
            <a:off x="5539932" y="1809599"/>
            <a:ext cx="6652068" cy="5122985"/>
          </a:xfrm>
          <a:prstGeom prst="rect">
            <a:avLst/>
          </a:prstGeom>
        </p:spPr>
      </p:pic>
      <p:sp>
        <p:nvSpPr>
          <p:cNvPr id="6" name="TextBox 5">
            <a:extLst>
              <a:ext uri="{FF2B5EF4-FFF2-40B4-BE49-F238E27FC236}">
                <a16:creationId xmlns:a16="http://schemas.microsoft.com/office/drawing/2014/main" id="{C185B8CA-B2F1-4BB4-B09A-10E3989CA1A5}"/>
              </a:ext>
            </a:extLst>
          </p:cNvPr>
          <p:cNvSpPr txBox="1"/>
          <p:nvPr/>
        </p:nvSpPr>
        <p:spPr>
          <a:xfrm>
            <a:off x="-136968" y="6090721"/>
            <a:ext cx="5676900" cy="830997"/>
          </a:xfrm>
          <a:prstGeom prst="rect">
            <a:avLst/>
          </a:prstGeom>
          <a:noFill/>
        </p:spPr>
        <p:txBody>
          <a:bodyPr wrap="square" rtlCol="0">
            <a:spAutoFit/>
          </a:bodyPr>
          <a:lstStyle/>
          <a:p>
            <a:pPr algn="r"/>
            <a:r>
              <a:rPr lang="en-GB" sz="2400" dirty="0"/>
              <a:t>No Black Swans, just ubiquitous </a:t>
            </a:r>
            <a:br>
              <a:rPr lang="en-GB" sz="2400" dirty="0"/>
            </a:br>
            <a:r>
              <a:rPr lang="en-GB" sz="2400" dirty="0"/>
              <a:t>Ravens and Cane Toads.</a:t>
            </a:r>
            <a:endParaRPr lang="en-AU" sz="2400" dirty="0"/>
          </a:p>
        </p:txBody>
      </p:sp>
      <p:pic>
        <p:nvPicPr>
          <p:cNvPr id="7" name="Audio 6">
            <a:hlinkClick r:id="" action="ppaction://media"/>
            <a:extLst>
              <a:ext uri="{FF2B5EF4-FFF2-40B4-BE49-F238E27FC236}">
                <a16:creationId xmlns:a16="http://schemas.microsoft.com/office/drawing/2014/main" id="{0EBA905E-BE52-4E11-982A-9BC2995076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21050192"/>
      </p:ext>
    </p:extLst>
  </p:cSld>
  <p:clrMapOvr>
    <a:masterClrMapping/>
  </p:clrMapOvr>
  <mc:AlternateContent xmlns:mc="http://schemas.openxmlformats.org/markup-compatibility/2006">
    <mc:Choice xmlns:p14="http://schemas.microsoft.com/office/powerpoint/2010/main" Requires="p14">
      <p:transition spd="slow" p14:dur="2000" advTm="42942"/>
    </mc:Choice>
    <mc:Fallback>
      <p:transition spd="slow" advTm="4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A44E4-D011-4A04-831F-0E574EF7FF61}"/>
              </a:ext>
            </a:extLst>
          </p:cNvPr>
          <p:cNvSpPr>
            <a:spLocks noGrp="1"/>
          </p:cNvSpPr>
          <p:nvPr>
            <p:ph type="title"/>
          </p:nvPr>
        </p:nvSpPr>
        <p:spPr/>
        <p:txBody>
          <a:bodyPr/>
          <a:lstStyle/>
          <a:p>
            <a:r>
              <a:rPr lang="en-GB" dirty="0"/>
              <a:t>THINGS TO REMEMBER</a:t>
            </a:r>
            <a:endParaRPr lang="en-AU" dirty="0"/>
          </a:p>
        </p:txBody>
      </p:sp>
      <p:sp>
        <p:nvSpPr>
          <p:cNvPr id="3" name="Content Placeholder 2">
            <a:extLst>
              <a:ext uri="{FF2B5EF4-FFF2-40B4-BE49-F238E27FC236}">
                <a16:creationId xmlns:a16="http://schemas.microsoft.com/office/drawing/2014/main" id="{19281633-42FE-405D-B33E-5F625F1A5847}"/>
              </a:ext>
            </a:extLst>
          </p:cNvPr>
          <p:cNvSpPr>
            <a:spLocks noGrp="1"/>
          </p:cNvSpPr>
          <p:nvPr>
            <p:ph idx="1"/>
          </p:nvPr>
        </p:nvSpPr>
        <p:spPr>
          <a:xfrm>
            <a:off x="0" y="1117600"/>
            <a:ext cx="11525459" cy="5740399"/>
          </a:xfrm>
        </p:spPr>
        <p:txBody>
          <a:bodyPr/>
          <a:lstStyle/>
          <a:p>
            <a:r>
              <a:rPr lang="en-GB" dirty="0"/>
              <a:t>What canopy intercept class do you use for SDI?</a:t>
            </a:r>
          </a:p>
          <a:p>
            <a:r>
              <a:rPr lang="en-GB" dirty="0"/>
              <a:t>What average annual rainfall do you use for KBDI?</a:t>
            </a:r>
          </a:p>
          <a:p>
            <a:r>
              <a:rPr lang="en-GB" dirty="0"/>
              <a:t>Why do you use KBDI anyway?</a:t>
            </a:r>
          </a:p>
          <a:p>
            <a:r>
              <a:rPr lang="en-GB" dirty="0"/>
              <a:t>When will your burnt forests return to flammability?</a:t>
            </a:r>
          </a:p>
          <a:p>
            <a:r>
              <a:rPr lang="en-GB" dirty="0"/>
              <a:t>Have you factored CC into HRB planning?</a:t>
            </a:r>
          </a:p>
          <a:p>
            <a:r>
              <a:rPr lang="en-GB" dirty="0"/>
              <a:t>Do all IMT unit leaders understand the weird stuff?</a:t>
            </a:r>
          </a:p>
          <a:p>
            <a:r>
              <a:rPr lang="en-GB" dirty="0"/>
              <a:t>What about your Public Information </a:t>
            </a:r>
            <a:br>
              <a:rPr lang="en-GB" dirty="0"/>
            </a:br>
            <a:r>
              <a:rPr lang="en-GB" dirty="0"/>
              <a:t>Cell staff? (including the AUSLAN folks)&gt;&gt;&gt;&gt;&gt;&gt;&gt;</a:t>
            </a:r>
          </a:p>
          <a:p>
            <a:r>
              <a:rPr lang="en-GB" dirty="0"/>
              <a:t>Have you pondered how to </a:t>
            </a:r>
            <a:br>
              <a:rPr lang="en-GB" dirty="0"/>
            </a:br>
            <a:r>
              <a:rPr lang="en-GB" dirty="0"/>
              <a:t>brief-up on the weird stuff?</a:t>
            </a:r>
            <a:endParaRPr lang="en-AU" dirty="0"/>
          </a:p>
        </p:txBody>
      </p:sp>
      <p:pic>
        <p:nvPicPr>
          <p:cNvPr id="5" name="Picture 4" descr="Graphical user interface&#10;&#10;Description automatically generated">
            <a:extLst>
              <a:ext uri="{FF2B5EF4-FFF2-40B4-BE49-F238E27FC236}">
                <a16:creationId xmlns:a16="http://schemas.microsoft.com/office/drawing/2014/main" id="{E6124D4C-8E66-4E99-9F01-2AE5979450E2}"/>
              </a:ext>
            </a:extLst>
          </p:cNvPr>
          <p:cNvPicPr>
            <a:picLocks noChangeAspect="1"/>
          </p:cNvPicPr>
          <p:nvPr/>
        </p:nvPicPr>
        <p:blipFill>
          <a:blip r:embed="rId5"/>
          <a:stretch>
            <a:fillRect/>
          </a:stretch>
        </p:blipFill>
        <p:spPr>
          <a:xfrm>
            <a:off x="7452426" y="4191990"/>
            <a:ext cx="4739573" cy="2666010"/>
          </a:xfrm>
          <a:prstGeom prst="rect">
            <a:avLst/>
          </a:prstGeom>
        </p:spPr>
      </p:pic>
      <p:sp>
        <p:nvSpPr>
          <p:cNvPr id="8" name="TextBox 7">
            <a:extLst>
              <a:ext uri="{FF2B5EF4-FFF2-40B4-BE49-F238E27FC236}">
                <a16:creationId xmlns:a16="http://schemas.microsoft.com/office/drawing/2014/main" id="{D6F7FCAC-E966-45F4-8F3D-8BE9463429AB}"/>
              </a:ext>
            </a:extLst>
          </p:cNvPr>
          <p:cNvSpPr txBox="1"/>
          <p:nvPr/>
        </p:nvSpPr>
        <p:spPr>
          <a:xfrm>
            <a:off x="3657600" y="6341423"/>
            <a:ext cx="3705102" cy="369332"/>
          </a:xfrm>
          <a:prstGeom prst="rect">
            <a:avLst/>
          </a:prstGeom>
          <a:noFill/>
        </p:spPr>
        <p:txBody>
          <a:bodyPr wrap="square" rtlCol="0">
            <a:spAutoFit/>
          </a:bodyPr>
          <a:lstStyle/>
          <a:p>
            <a:pPr algn="r"/>
            <a:r>
              <a:rPr lang="en-GB" dirty="0"/>
              <a:t>Image: ACTESA</a:t>
            </a:r>
            <a:endParaRPr lang="en-AU" dirty="0"/>
          </a:p>
        </p:txBody>
      </p:sp>
      <p:pic>
        <p:nvPicPr>
          <p:cNvPr id="6" name="Audio 5">
            <a:hlinkClick r:id="" action="ppaction://media"/>
            <a:extLst>
              <a:ext uri="{FF2B5EF4-FFF2-40B4-BE49-F238E27FC236}">
                <a16:creationId xmlns:a16="http://schemas.microsoft.com/office/drawing/2014/main" id="{154A1231-14B7-45F0-8B52-141E3E6CD3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8397440"/>
      </p:ext>
    </p:extLst>
  </p:cSld>
  <p:clrMapOvr>
    <a:masterClrMapping/>
  </p:clrMapOvr>
  <mc:AlternateContent xmlns:mc="http://schemas.openxmlformats.org/markup-compatibility/2006">
    <mc:Choice xmlns:p14="http://schemas.microsoft.com/office/powerpoint/2010/main" Requires="p14">
      <p:transition spd="slow" p14:dur="2000" advTm="231914"/>
    </mc:Choice>
    <mc:Fallback>
      <p:transition spd="slow" advTm="23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E38C-1E65-416F-A68D-732821F99D66}"/>
              </a:ext>
            </a:extLst>
          </p:cNvPr>
          <p:cNvSpPr>
            <a:spLocks noGrp="1"/>
          </p:cNvSpPr>
          <p:nvPr>
            <p:ph type="title"/>
          </p:nvPr>
        </p:nvSpPr>
        <p:spPr/>
        <p:txBody>
          <a:bodyPr/>
          <a:lstStyle/>
          <a:p>
            <a:r>
              <a:rPr lang="en-GB" dirty="0"/>
              <a:t>New terms to learn</a:t>
            </a:r>
            <a:endParaRPr lang="en-AU" dirty="0"/>
          </a:p>
        </p:txBody>
      </p:sp>
      <p:sp>
        <p:nvSpPr>
          <p:cNvPr id="3" name="Content Placeholder 2">
            <a:extLst>
              <a:ext uri="{FF2B5EF4-FFF2-40B4-BE49-F238E27FC236}">
                <a16:creationId xmlns:a16="http://schemas.microsoft.com/office/drawing/2014/main" id="{3AB89A1A-C71C-4121-BD70-AA75F60BD5A8}"/>
              </a:ext>
            </a:extLst>
          </p:cNvPr>
          <p:cNvSpPr>
            <a:spLocks noGrp="1"/>
          </p:cNvSpPr>
          <p:nvPr>
            <p:ph idx="1"/>
          </p:nvPr>
        </p:nvSpPr>
        <p:spPr>
          <a:xfrm>
            <a:off x="0" y="1117601"/>
            <a:ext cx="11776668" cy="5604746"/>
          </a:xfrm>
        </p:spPr>
        <p:txBody>
          <a:bodyPr/>
          <a:lstStyle/>
          <a:p>
            <a:r>
              <a:rPr lang="en-GB" dirty="0"/>
              <a:t>Older ones:</a:t>
            </a:r>
            <a:br>
              <a:rPr lang="en-GB" dirty="0"/>
            </a:br>
            <a:r>
              <a:rPr lang="en-GB" dirty="0" err="1"/>
              <a:t>Pyrocumulonimbus</a:t>
            </a:r>
            <a:r>
              <a:rPr lang="en-GB" dirty="0"/>
              <a:t> -  </a:t>
            </a:r>
            <a:r>
              <a:rPr lang="en-GB" dirty="0" err="1"/>
              <a:t>pyroCb</a:t>
            </a:r>
            <a:br>
              <a:rPr lang="en-GB" dirty="0"/>
            </a:br>
            <a:r>
              <a:rPr lang="en-GB" dirty="0" err="1"/>
              <a:t>Pyrotornadogensis</a:t>
            </a:r>
            <a:br>
              <a:rPr lang="en-GB" dirty="0"/>
            </a:br>
            <a:r>
              <a:rPr lang="en-GB" dirty="0"/>
              <a:t>VLS</a:t>
            </a:r>
            <a:br>
              <a:rPr lang="en-GB" dirty="0"/>
            </a:br>
            <a:r>
              <a:rPr lang="en-GB" dirty="0"/>
              <a:t>Isentropic drawdown</a:t>
            </a:r>
            <a:br>
              <a:rPr lang="en-GB" dirty="0"/>
            </a:br>
            <a:endParaRPr lang="en-GB" dirty="0"/>
          </a:p>
          <a:p>
            <a:r>
              <a:rPr lang="en-GB" dirty="0"/>
              <a:t>Newer ones:</a:t>
            </a:r>
            <a:br>
              <a:rPr lang="en-GB" dirty="0"/>
            </a:br>
            <a:r>
              <a:rPr lang="en-GB" dirty="0"/>
              <a:t>Sustained outbreak</a:t>
            </a:r>
            <a:br>
              <a:rPr lang="en-GB" dirty="0"/>
            </a:br>
            <a:r>
              <a:rPr lang="en-GB" dirty="0"/>
              <a:t>Super outbreak</a:t>
            </a:r>
            <a:br>
              <a:rPr lang="en-GB" dirty="0"/>
            </a:br>
            <a:r>
              <a:rPr lang="en-GB" dirty="0"/>
              <a:t>Smoke-induced stratospheric anticyclones</a:t>
            </a:r>
            <a:endParaRPr lang="en-AU" dirty="0"/>
          </a:p>
        </p:txBody>
      </p:sp>
      <p:pic>
        <p:nvPicPr>
          <p:cNvPr id="5" name="Audio 4">
            <a:hlinkClick r:id="" action="ppaction://media"/>
            <a:extLst>
              <a:ext uri="{FF2B5EF4-FFF2-40B4-BE49-F238E27FC236}">
                <a16:creationId xmlns:a16="http://schemas.microsoft.com/office/drawing/2014/main" id="{34C04052-5E87-42A7-B106-4BFEB4D740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15185805"/>
      </p:ext>
    </p:extLst>
  </p:cSld>
  <p:clrMapOvr>
    <a:masterClrMapping/>
  </p:clrMapOvr>
  <mc:AlternateContent xmlns:mc="http://schemas.openxmlformats.org/markup-compatibility/2006">
    <mc:Choice xmlns:p14="http://schemas.microsoft.com/office/powerpoint/2010/main" Requires="p14">
      <p:transition spd="slow" p14:dur="2000" advTm="132728"/>
    </mc:Choice>
    <mc:Fallback>
      <p:transition spd="slow" advTm="13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There is little explicit role for fuel load in BUFE occurrence. One year-since-last-fire only is effective. Drought-stricken grasslands may not be able to carry BUFEs.</a:t>
            </a:r>
            <a:endParaRPr lang="en-AU" sz="4400" dirty="0"/>
          </a:p>
        </p:txBody>
      </p:sp>
      <p:pic>
        <p:nvPicPr>
          <p:cNvPr id="6" name="Audio 5">
            <a:hlinkClick r:id="" action="ppaction://media"/>
            <a:extLst>
              <a:ext uri="{FF2B5EF4-FFF2-40B4-BE49-F238E27FC236}">
                <a16:creationId xmlns:a16="http://schemas.microsoft.com/office/drawing/2014/main" id="{34511BDC-A324-4CBC-9654-7510FAFF08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45842950"/>
      </p:ext>
    </p:extLst>
  </p:cSld>
  <p:clrMapOvr>
    <a:masterClrMapping/>
  </p:clrMapOvr>
  <mc:AlternateContent xmlns:mc="http://schemas.openxmlformats.org/markup-compatibility/2006">
    <mc:Choice xmlns:p14="http://schemas.microsoft.com/office/powerpoint/2010/main" Requires="p14">
      <p:transition spd="slow" p14:dur="2000" advTm="20904"/>
    </mc:Choice>
    <mc:Fallback>
      <p:transition spd="slow" advTm="20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104420</TotalTime>
  <Words>765</Words>
  <Application>Microsoft Office PowerPoint</Application>
  <PresentationFormat>Widescreen</PresentationFormat>
  <Paragraphs>67</Paragraphs>
  <Slides>24</Slides>
  <Notes>3</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Impact</vt:lpstr>
      <vt:lpstr>StoneSerif-Italic</vt:lpstr>
      <vt:lpstr>Office Theme</vt:lpstr>
      <vt:lpstr>MANAGING EXTREME WILDFIRES</vt:lpstr>
      <vt:lpstr>PowerPoint Presentation</vt:lpstr>
      <vt:lpstr>Support for science?</vt:lpstr>
      <vt:lpstr>PowerPoint Presentation</vt:lpstr>
      <vt:lpstr>Lots of new science in the pipeline…</vt:lpstr>
      <vt:lpstr>CC adaptation?</vt:lpstr>
      <vt:lpstr>THINGS TO REMEMBER</vt:lpstr>
      <vt:lpstr>New terms to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McRae, Rick</dc:creator>
  <cp:lastModifiedBy>Deborah Denehy</cp:lastModifiedBy>
  <cp:revision>190</cp:revision>
  <dcterms:created xsi:type="dcterms:W3CDTF">2021-03-14T05:21:07Z</dcterms:created>
  <dcterms:modified xsi:type="dcterms:W3CDTF">2021-09-15T11:56:30Z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90d47f2-2d0a-4515-b8de-e13c18f23c62_Enabled">
    <vt:lpwstr>true</vt:lpwstr>
  </property>
  <property fmtid="{D5CDD505-2E9C-101B-9397-08002B2CF9AE}" pid="3" name="MSIP_Label_690d47f2-2d0a-4515-b8de-e13c18f23c62_SetDate">
    <vt:lpwstr>2021-03-14T05:28:34Z</vt:lpwstr>
  </property>
  <property fmtid="{D5CDD505-2E9C-101B-9397-08002B2CF9AE}" pid="4" name="MSIP_Label_690d47f2-2d0a-4515-b8de-e13c18f23c62_Method">
    <vt:lpwstr>Privileged</vt:lpwstr>
  </property>
  <property fmtid="{D5CDD505-2E9C-101B-9397-08002B2CF9AE}" pid="5" name="MSIP_Label_690d47f2-2d0a-4515-b8de-e13c18f23c62_Name">
    <vt:lpwstr>OFFICIAL</vt:lpwstr>
  </property>
  <property fmtid="{D5CDD505-2E9C-101B-9397-08002B2CF9AE}" pid="6" name="MSIP_Label_690d47f2-2d0a-4515-b8de-e13c18f23c62_SiteId">
    <vt:lpwstr>b46c1908-0334-4236-b978-585ee88e4199</vt:lpwstr>
  </property>
  <property fmtid="{D5CDD505-2E9C-101B-9397-08002B2CF9AE}" pid="7" name="MSIP_Label_690d47f2-2d0a-4515-b8de-e13c18f23c62_ActionId">
    <vt:lpwstr>25cc0046-df10-45bc-87ee-e9902a809f03</vt:lpwstr>
  </property>
  <property fmtid="{D5CDD505-2E9C-101B-9397-08002B2CF9AE}" pid="8" name="MSIP_Label_690d47f2-2d0a-4515-b8de-e13c18f23c62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OFFICIAL</vt:lpwstr>
  </property>
</Properties>
</file>