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6"/>
  </p:notesMasterIdLst>
  <p:sldIdLst>
    <p:sldId id="256" r:id="rId2"/>
    <p:sldId id="377" r:id="rId3"/>
    <p:sldId id="401" r:id="rId4"/>
    <p:sldId id="293" r:id="rId5"/>
    <p:sldId id="364" r:id="rId6"/>
    <p:sldId id="257" r:id="rId7"/>
    <p:sldId id="378" r:id="rId8"/>
    <p:sldId id="327" r:id="rId9"/>
    <p:sldId id="332" r:id="rId10"/>
    <p:sldId id="328" r:id="rId11"/>
    <p:sldId id="329" r:id="rId12"/>
    <p:sldId id="337" r:id="rId13"/>
    <p:sldId id="379" r:id="rId14"/>
    <p:sldId id="382" r:id="rId15"/>
    <p:sldId id="358" r:id="rId16"/>
    <p:sldId id="402" r:id="rId17"/>
    <p:sldId id="351" r:id="rId18"/>
    <p:sldId id="352" r:id="rId19"/>
    <p:sldId id="338" r:id="rId20"/>
    <p:sldId id="403" r:id="rId21"/>
    <p:sldId id="375" r:id="rId22"/>
    <p:sldId id="356" r:id="rId23"/>
    <p:sldId id="386" r:id="rId24"/>
    <p:sldId id="350" r:id="rId25"/>
    <p:sldId id="405" r:id="rId26"/>
    <p:sldId id="355" r:id="rId27"/>
    <p:sldId id="340" r:id="rId28"/>
    <p:sldId id="412" r:id="rId29"/>
    <p:sldId id="406" r:id="rId30"/>
    <p:sldId id="360" r:id="rId31"/>
    <p:sldId id="353" r:id="rId32"/>
    <p:sldId id="361" r:id="rId33"/>
    <p:sldId id="362" r:id="rId34"/>
    <p:sldId id="363" r:id="rId35"/>
    <p:sldId id="349" r:id="rId36"/>
    <p:sldId id="408" r:id="rId37"/>
    <p:sldId id="357" r:id="rId38"/>
    <p:sldId id="413" r:id="rId39"/>
    <p:sldId id="404" r:id="rId40"/>
    <p:sldId id="341" r:id="rId41"/>
    <p:sldId id="339" r:id="rId42"/>
    <p:sldId id="407" r:id="rId43"/>
    <p:sldId id="342" r:id="rId44"/>
    <p:sldId id="277" r:id="rId45"/>
    <p:sldId id="354" r:id="rId46"/>
    <p:sldId id="409" r:id="rId47"/>
    <p:sldId id="410" r:id="rId48"/>
    <p:sldId id="359" r:id="rId49"/>
    <p:sldId id="389" r:id="rId50"/>
    <p:sldId id="390" r:id="rId51"/>
    <p:sldId id="391" r:id="rId52"/>
    <p:sldId id="392" r:id="rId53"/>
    <p:sldId id="393" r:id="rId54"/>
    <p:sldId id="394" r:id="rId55"/>
    <p:sldId id="395" r:id="rId56"/>
    <p:sldId id="376" r:id="rId57"/>
    <p:sldId id="411" r:id="rId58"/>
    <p:sldId id="289" r:id="rId59"/>
    <p:sldId id="371" r:id="rId60"/>
    <p:sldId id="396" r:id="rId61"/>
    <p:sldId id="290" r:id="rId62"/>
    <p:sldId id="336" r:id="rId63"/>
    <p:sldId id="343" r:id="rId64"/>
    <p:sldId id="291"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849" autoAdjust="0"/>
    <p:restoredTop sz="74788" autoAdjust="0"/>
  </p:normalViewPr>
  <p:slideViewPr>
    <p:cSldViewPr snapToGrid="0">
      <p:cViewPr varScale="1">
        <p:scale>
          <a:sx n="81" d="100"/>
          <a:sy n="81" d="100"/>
        </p:scale>
        <p:origin x="528" y="102"/>
      </p:cViewPr>
      <p:guideLst/>
    </p:cSldViewPr>
  </p:slideViewPr>
  <p:outlineViewPr>
    <p:cViewPr>
      <p:scale>
        <a:sx n="33" d="100"/>
        <a:sy n="33" d="100"/>
      </p:scale>
      <p:origin x="0" y="-5730"/>
    </p:cViewPr>
  </p:outlineViewPr>
  <p:notesTextViewPr>
    <p:cViewPr>
      <p:scale>
        <a:sx n="1" d="1"/>
        <a:sy n="1" d="1"/>
      </p:scale>
      <p:origin x="0" y="0"/>
    </p:cViewPr>
  </p:notesTextViewPr>
  <p:sorterViewPr>
    <p:cViewPr>
      <p:scale>
        <a:sx n="97" d="100"/>
        <a:sy n="97" d="100"/>
      </p:scale>
      <p:origin x="0" y="-556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AFC494D-7044-4E0A-80CA-5E6BF3B053A6}" type="datetimeFigureOut">
              <a:rPr lang="en-AU" smtClean="0"/>
              <a:t>12/09/2021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4AA983-85EB-42D9-8F70-51E9F1EB2EFA}" type="slidenum">
              <a:rPr lang="en-AU" smtClean="0"/>
              <a:t>‹#›</a:t>
            </a:fld>
            <a:endParaRPr lang="en-AU"/>
          </a:p>
        </p:txBody>
      </p:sp>
    </p:spTree>
    <p:extLst>
      <p:ext uri="{BB962C8B-B14F-4D97-AF65-F5344CB8AC3E}">
        <p14:creationId xmlns:p14="http://schemas.microsoft.com/office/powerpoint/2010/main" val="14058803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1</a:t>
            </a:fld>
            <a:endParaRPr lang="en-AU"/>
          </a:p>
        </p:txBody>
      </p:sp>
    </p:spTree>
    <p:extLst>
      <p:ext uri="{BB962C8B-B14F-4D97-AF65-F5344CB8AC3E}">
        <p14:creationId xmlns:p14="http://schemas.microsoft.com/office/powerpoint/2010/main" val="2116525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50</a:t>
            </a:fld>
            <a:endParaRPr lang="en-AU"/>
          </a:p>
        </p:txBody>
      </p:sp>
    </p:spTree>
    <p:extLst>
      <p:ext uri="{BB962C8B-B14F-4D97-AF65-F5344CB8AC3E}">
        <p14:creationId xmlns:p14="http://schemas.microsoft.com/office/powerpoint/2010/main" val="212447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51</a:t>
            </a:fld>
            <a:endParaRPr lang="en-AU"/>
          </a:p>
        </p:txBody>
      </p:sp>
    </p:spTree>
    <p:extLst>
      <p:ext uri="{BB962C8B-B14F-4D97-AF65-F5344CB8AC3E}">
        <p14:creationId xmlns:p14="http://schemas.microsoft.com/office/powerpoint/2010/main" val="2747814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53</a:t>
            </a:fld>
            <a:endParaRPr lang="en-AU"/>
          </a:p>
        </p:txBody>
      </p:sp>
    </p:spTree>
    <p:extLst>
      <p:ext uri="{BB962C8B-B14F-4D97-AF65-F5344CB8AC3E}">
        <p14:creationId xmlns:p14="http://schemas.microsoft.com/office/powerpoint/2010/main" val="1843947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56</a:t>
            </a:fld>
            <a:endParaRPr lang="en-AU"/>
          </a:p>
        </p:txBody>
      </p:sp>
    </p:spTree>
    <p:extLst>
      <p:ext uri="{BB962C8B-B14F-4D97-AF65-F5344CB8AC3E}">
        <p14:creationId xmlns:p14="http://schemas.microsoft.com/office/powerpoint/2010/main" val="18142193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61</a:t>
            </a:fld>
            <a:endParaRPr lang="en-AU"/>
          </a:p>
        </p:txBody>
      </p:sp>
    </p:spTree>
    <p:extLst>
      <p:ext uri="{BB962C8B-B14F-4D97-AF65-F5344CB8AC3E}">
        <p14:creationId xmlns:p14="http://schemas.microsoft.com/office/powerpoint/2010/main" val="1557153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4</a:t>
            </a:fld>
            <a:endParaRPr lang="en-AU"/>
          </a:p>
        </p:txBody>
      </p:sp>
    </p:spTree>
    <p:extLst>
      <p:ext uri="{BB962C8B-B14F-4D97-AF65-F5344CB8AC3E}">
        <p14:creationId xmlns:p14="http://schemas.microsoft.com/office/powerpoint/2010/main" val="2889739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8</a:t>
            </a:fld>
            <a:endParaRPr lang="en-AU"/>
          </a:p>
        </p:txBody>
      </p:sp>
    </p:spTree>
    <p:extLst>
      <p:ext uri="{BB962C8B-B14F-4D97-AF65-F5344CB8AC3E}">
        <p14:creationId xmlns:p14="http://schemas.microsoft.com/office/powerpoint/2010/main" val="617263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11</a:t>
            </a:fld>
            <a:endParaRPr lang="en-AU"/>
          </a:p>
        </p:txBody>
      </p:sp>
    </p:spTree>
    <p:extLst>
      <p:ext uri="{BB962C8B-B14F-4D97-AF65-F5344CB8AC3E}">
        <p14:creationId xmlns:p14="http://schemas.microsoft.com/office/powerpoint/2010/main" val="30445462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12</a:t>
            </a:fld>
            <a:endParaRPr lang="en-AU"/>
          </a:p>
        </p:txBody>
      </p:sp>
    </p:spTree>
    <p:extLst>
      <p:ext uri="{BB962C8B-B14F-4D97-AF65-F5344CB8AC3E}">
        <p14:creationId xmlns:p14="http://schemas.microsoft.com/office/powerpoint/2010/main" val="26781527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13</a:t>
            </a:fld>
            <a:endParaRPr lang="en-AU"/>
          </a:p>
        </p:txBody>
      </p:sp>
    </p:spTree>
    <p:extLst>
      <p:ext uri="{BB962C8B-B14F-4D97-AF65-F5344CB8AC3E}">
        <p14:creationId xmlns:p14="http://schemas.microsoft.com/office/powerpoint/2010/main" val="1314363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19</a:t>
            </a:fld>
            <a:endParaRPr lang="en-AU"/>
          </a:p>
        </p:txBody>
      </p:sp>
    </p:spTree>
    <p:extLst>
      <p:ext uri="{BB962C8B-B14F-4D97-AF65-F5344CB8AC3E}">
        <p14:creationId xmlns:p14="http://schemas.microsoft.com/office/powerpoint/2010/main" val="17619341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38</a:t>
            </a:fld>
            <a:endParaRPr lang="en-AU"/>
          </a:p>
        </p:txBody>
      </p:sp>
    </p:spTree>
    <p:extLst>
      <p:ext uri="{BB962C8B-B14F-4D97-AF65-F5344CB8AC3E}">
        <p14:creationId xmlns:p14="http://schemas.microsoft.com/office/powerpoint/2010/main" val="292360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24AA983-85EB-42D9-8F70-51E9F1EB2EFA}" type="slidenum">
              <a:rPr lang="en-AU" smtClean="0"/>
              <a:t>49</a:t>
            </a:fld>
            <a:endParaRPr lang="en-AU"/>
          </a:p>
        </p:txBody>
      </p:sp>
    </p:spTree>
    <p:extLst>
      <p:ext uri="{BB962C8B-B14F-4D97-AF65-F5344CB8AC3E}">
        <p14:creationId xmlns:p14="http://schemas.microsoft.com/office/powerpoint/2010/main" val="39294635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CBB40-EE09-442C-A2EE-2F11789DF9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B5B11676-814D-4CF7-8E08-DD99FEB4D9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83FEB048-0DE4-4B48-82AC-2CF497D65895}"/>
              </a:ext>
            </a:extLst>
          </p:cNvPr>
          <p:cNvSpPr>
            <a:spLocks noGrp="1"/>
          </p:cNvSpPr>
          <p:nvPr>
            <p:ph type="dt" sz="half" idx="10"/>
          </p:nvPr>
        </p:nvSpPr>
        <p:spPr/>
        <p:txBody>
          <a:bodyPr/>
          <a:lstStyle/>
          <a:p>
            <a:fld id="{BEBE7659-A00D-4167-8F53-8B47CFF712E7}" type="datetimeFigureOut">
              <a:rPr lang="en-AU" smtClean="0"/>
              <a:t>13/09/2021</a:t>
            </a:fld>
            <a:endParaRPr lang="en-AU"/>
          </a:p>
        </p:txBody>
      </p:sp>
      <p:sp>
        <p:nvSpPr>
          <p:cNvPr id="5" name="Footer Placeholder 4">
            <a:extLst>
              <a:ext uri="{FF2B5EF4-FFF2-40B4-BE49-F238E27FC236}">
                <a16:creationId xmlns:a16="http://schemas.microsoft.com/office/drawing/2014/main" id="{B957A779-EF73-41AD-9B24-9A087A1B5C1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7C1B6C6-A765-4382-AF19-4E872CF8C8F3}"/>
              </a:ext>
            </a:extLst>
          </p:cNvPr>
          <p:cNvSpPr>
            <a:spLocks noGrp="1"/>
          </p:cNvSpPr>
          <p:nvPr>
            <p:ph type="sldNum" sz="quarter" idx="12"/>
          </p:nvPr>
        </p:nvSpPr>
        <p:spPr/>
        <p:txBody>
          <a:bodyPr/>
          <a:lstStyle/>
          <a:p>
            <a:fld id="{C719F11C-8AA1-44A1-BCEC-748D9EACF40F}" type="slidenum">
              <a:rPr lang="en-AU" smtClean="0"/>
              <a:t>‹#›</a:t>
            </a:fld>
            <a:endParaRPr lang="en-AU"/>
          </a:p>
        </p:txBody>
      </p:sp>
      <p:sp>
        <p:nvSpPr>
          <p:cNvPr id="7" name="Rectangle 6">
            <a:extLst>
              <a:ext uri="{FF2B5EF4-FFF2-40B4-BE49-F238E27FC236}">
                <a16:creationId xmlns:a16="http://schemas.microsoft.com/office/drawing/2014/main" id="{F356B567-70EF-44AC-93FB-5C40AB8AC598}"/>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574399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56F0E-A770-4639-9606-F6B5704E449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0C9EAF49-0BF2-4672-9988-446FEA428B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9B3F12A-1BBC-4422-8225-A16AB5CA4FFD}"/>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08E5BE2A-6857-4AC6-8767-5BAF5ECC4A9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9DAC6A8-1969-4BEE-A3D4-10CAA374339F}"/>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286718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C8E2BC0-080B-467E-8E6C-94068956D22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F2F962F4-FB3E-4A71-B7B8-D1B9BBD348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CA4BA21-1B61-4584-B71B-64B1952261CF}"/>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2D2FA0EE-53A4-4329-8073-056E5C934A4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27D4878-9C20-4D3E-9BDF-935152CFBFCD}"/>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747022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8E1CE-693D-4B77-BA5C-DC061356CCDC}"/>
              </a:ext>
            </a:extLst>
          </p:cNvPr>
          <p:cNvSpPr>
            <a:spLocks noGrp="1"/>
          </p:cNvSpPr>
          <p:nvPr>
            <p:ph type="title"/>
          </p:nvPr>
        </p:nvSpPr>
        <p:spPr>
          <a:xfrm>
            <a:off x="0" y="26459"/>
            <a:ext cx="12192000" cy="1091142"/>
          </a:xfrm>
        </p:spPr>
        <p:txBody>
          <a:bodyPr/>
          <a:lstStyle>
            <a:lvl1pPr>
              <a:defRPr b="1"/>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B6ED9DAA-97E0-4151-9F84-FA4AB62F98AD}"/>
              </a:ext>
            </a:extLst>
          </p:cNvPr>
          <p:cNvSpPr>
            <a:spLocks noGrp="1"/>
          </p:cNvSpPr>
          <p:nvPr>
            <p:ph idx="1"/>
          </p:nvPr>
        </p:nvSpPr>
        <p:spPr>
          <a:xfrm>
            <a:off x="0" y="1117601"/>
            <a:ext cx="4351867" cy="453813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a:extLst>
              <a:ext uri="{FF2B5EF4-FFF2-40B4-BE49-F238E27FC236}">
                <a16:creationId xmlns:a16="http://schemas.microsoft.com/office/drawing/2014/main" id="{300D7DD5-EA83-4EFF-BB39-2EA020742EFD}"/>
              </a:ext>
            </a:extLst>
          </p:cNvPr>
          <p:cNvSpPr>
            <a:spLocks noGrp="1"/>
          </p:cNvSpPr>
          <p:nvPr>
            <p:ph type="dt" sz="half" idx="10"/>
          </p:nvPr>
        </p:nvSpPr>
        <p:spPr/>
        <p:txBody>
          <a:bodyPr/>
          <a:lstStyle/>
          <a:p>
            <a:fld id="{BEBE7659-A00D-4167-8F53-8B47CFF712E7}" type="datetimeFigureOut">
              <a:rPr lang="en-AU" smtClean="0"/>
              <a:t>13/09/2021</a:t>
            </a:fld>
            <a:endParaRPr lang="en-AU"/>
          </a:p>
        </p:txBody>
      </p:sp>
      <p:sp>
        <p:nvSpPr>
          <p:cNvPr id="5" name="Footer Placeholder 4">
            <a:extLst>
              <a:ext uri="{FF2B5EF4-FFF2-40B4-BE49-F238E27FC236}">
                <a16:creationId xmlns:a16="http://schemas.microsoft.com/office/drawing/2014/main" id="{B03C8101-E83C-4CA1-A2C6-8D05A47775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DFCEC65-7D8B-4362-9F5D-482847A75BA5}"/>
              </a:ext>
            </a:extLst>
          </p:cNvPr>
          <p:cNvSpPr>
            <a:spLocks noGrp="1"/>
          </p:cNvSpPr>
          <p:nvPr>
            <p:ph type="sldNum" sz="quarter" idx="12"/>
          </p:nvPr>
        </p:nvSpPr>
        <p:spPr/>
        <p:txBody>
          <a:bodyPr/>
          <a:lstStyle/>
          <a:p>
            <a:fld id="{C719F11C-8AA1-44A1-BCEC-748D9EACF40F}" type="slidenum">
              <a:rPr lang="en-AU" smtClean="0"/>
              <a:t>‹#›</a:t>
            </a:fld>
            <a:endParaRPr lang="en-AU"/>
          </a:p>
        </p:txBody>
      </p:sp>
      <p:pic>
        <p:nvPicPr>
          <p:cNvPr id="10" name="Picture 9">
            <a:extLst>
              <a:ext uri="{FF2B5EF4-FFF2-40B4-BE49-F238E27FC236}">
                <a16:creationId xmlns:a16="http://schemas.microsoft.com/office/drawing/2014/main" id="{7FC52382-A7A8-4809-B608-997A882E7605}"/>
              </a:ext>
            </a:extLst>
          </p:cNvPr>
          <p:cNvPicPr>
            <a:picLocks noChangeAspect="1"/>
          </p:cNvPicPr>
          <p:nvPr userDrawn="1"/>
        </p:nvPicPr>
        <p:blipFill>
          <a:blip r:embed="rId2"/>
          <a:stretch>
            <a:fillRect/>
          </a:stretch>
        </p:blipFill>
        <p:spPr>
          <a:xfrm rot="5400000">
            <a:off x="9665746" y="1571297"/>
            <a:ext cx="3764928" cy="895384"/>
          </a:xfrm>
          <a:prstGeom prst="rect">
            <a:avLst/>
          </a:prstGeom>
        </p:spPr>
      </p:pic>
      <p:pic>
        <p:nvPicPr>
          <p:cNvPr id="12" name="Picture 11">
            <a:extLst>
              <a:ext uri="{FF2B5EF4-FFF2-40B4-BE49-F238E27FC236}">
                <a16:creationId xmlns:a16="http://schemas.microsoft.com/office/drawing/2014/main" id="{CCE1402F-2F64-49EE-A133-4B59AF665A35}"/>
              </a:ext>
            </a:extLst>
          </p:cNvPr>
          <p:cNvPicPr>
            <a:picLocks noChangeAspect="1"/>
          </p:cNvPicPr>
          <p:nvPr userDrawn="1"/>
        </p:nvPicPr>
        <p:blipFill>
          <a:blip r:embed="rId3">
            <a:alphaModFix amt="50000"/>
          </a:blip>
          <a:stretch>
            <a:fillRect/>
          </a:stretch>
        </p:blipFill>
        <p:spPr>
          <a:xfrm>
            <a:off x="10421598" y="4011519"/>
            <a:ext cx="1770402" cy="2874215"/>
          </a:xfrm>
          <a:prstGeom prst="rect">
            <a:avLst/>
          </a:prstGeom>
        </p:spPr>
      </p:pic>
      <p:sp>
        <p:nvSpPr>
          <p:cNvPr id="9" name="Rectangle 8">
            <a:extLst>
              <a:ext uri="{FF2B5EF4-FFF2-40B4-BE49-F238E27FC236}">
                <a16:creationId xmlns:a16="http://schemas.microsoft.com/office/drawing/2014/main" id="{D5EF64D0-48D9-4A29-B149-C44F59E525D2}"/>
              </a:ext>
            </a:extLst>
          </p:cNvPr>
          <p:cNvSpPr/>
          <p:nvPr userDrawn="1"/>
        </p:nvSpPr>
        <p:spPr>
          <a:xfrm>
            <a:off x="5537200" y="-88900"/>
            <a:ext cx="984250" cy="381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607852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9F1A6-DCD4-4736-8E75-5A69E6DD4E0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2195B4D-B60F-4422-B50D-C95BF1527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FAFADE3-37FE-44A6-A5A1-64E20E5961C9}"/>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5" name="Footer Placeholder 4">
            <a:extLst>
              <a:ext uri="{FF2B5EF4-FFF2-40B4-BE49-F238E27FC236}">
                <a16:creationId xmlns:a16="http://schemas.microsoft.com/office/drawing/2014/main" id="{6CB857EC-7FC2-48EE-AF44-F459838EADC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7DB7E9-BBBF-4CA9-A88D-202A26A5C734}"/>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547878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DE91C-1340-485C-9054-080C8F06C59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E58B5F3F-1163-465C-85A1-092D977633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61021A1F-0828-4361-A899-2992049D53C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AE67C49-33C3-43A4-B9A2-68E030919005}"/>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6" name="Footer Placeholder 5">
            <a:extLst>
              <a:ext uri="{FF2B5EF4-FFF2-40B4-BE49-F238E27FC236}">
                <a16:creationId xmlns:a16="http://schemas.microsoft.com/office/drawing/2014/main" id="{66F5779D-5090-42DC-9C2C-A5406C33BB1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787CA7AC-722D-4641-B4B4-CA88AC97E756}"/>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872751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021EB-64A5-432F-B246-95CE24112069}"/>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9D82B3F2-7000-43CB-89CF-89199C46D6E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F2F9F3-284B-4D01-B170-245897E20C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DC64A3E-1741-40A0-AF86-3DBEAC2856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DC7ED-0161-4411-8935-FA3E324C8E1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72C4278-76AC-4762-A038-D0087CDC65E4}"/>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8" name="Footer Placeholder 7">
            <a:extLst>
              <a:ext uri="{FF2B5EF4-FFF2-40B4-BE49-F238E27FC236}">
                <a16:creationId xmlns:a16="http://schemas.microsoft.com/office/drawing/2014/main" id="{8E43F178-0BCB-427F-8DF5-D7DD9E36C50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6CFC76B1-931F-44E6-9A91-FD137D0EDC5D}"/>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28057590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A0A67-5C64-4E71-9B19-69CF8CD608C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CF521EAD-E198-4DF9-925F-F1E1E787F9E8}"/>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4" name="Footer Placeholder 3">
            <a:extLst>
              <a:ext uri="{FF2B5EF4-FFF2-40B4-BE49-F238E27FC236}">
                <a16:creationId xmlns:a16="http://schemas.microsoft.com/office/drawing/2014/main" id="{C3C81D5A-24EF-4BE1-9BEE-A696ED5A3EF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9E045516-B212-4DA2-959D-6FD88EA30745}"/>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4454804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A182317-163A-488A-A363-684239F3F1DE}"/>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3" name="Footer Placeholder 2">
            <a:extLst>
              <a:ext uri="{FF2B5EF4-FFF2-40B4-BE49-F238E27FC236}">
                <a16:creationId xmlns:a16="http://schemas.microsoft.com/office/drawing/2014/main" id="{2C638ABB-809C-4667-805C-53C01BD7B197}"/>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DBC99E1A-482B-4937-ACAA-0D2B4CAF2793}"/>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67054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0E6CF8-55A3-462F-BCC5-24BEDACA9B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B96E226-37FC-4369-B2CA-31389A5E1D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48A5B4A2-535F-4533-909B-B8D9B8F1EC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02FE1D-27DB-47FB-9FCC-C44BF603C5A3}"/>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6" name="Footer Placeholder 5">
            <a:extLst>
              <a:ext uri="{FF2B5EF4-FFF2-40B4-BE49-F238E27FC236}">
                <a16:creationId xmlns:a16="http://schemas.microsoft.com/office/drawing/2014/main" id="{84AE8E2C-0BF8-4448-A5FC-AD63DB41D741}"/>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E76BDFD7-B6FB-4191-852C-1AAE5DC127D2}"/>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1824519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D3249-734C-435D-85FA-C4959D1B5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3E33F6E9-46FD-4B24-9E37-73417F76835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01B41CC2-72C9-4983-B70C-AD46B0D044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7C3705-739D-4719-9891-E6F70D5B19C7}"/>
              </a:ext>
            </a:extLst>
          </p:cNvPr>
          <p:cNvSpPr>
            <a:spLocks noGrp="1"/>
          </p:cNvSpPr>
          <p:nvPr>
            <p:ph type="dt" sz="half" idx="10"/>
          </p:nvPr>
        </p:nvSpPr>
        <p:spPr/>
        <p:txBody>
          <a:bodyPr/>
          <a:lstStyle/>
          <a:p>
            <a:fld id="{BEBE7659-A00D-4167-8F53-8B47CFF712E7}" type="datetimeFigureOut">
              <a:rPr lang="en-AU" smtClean="0"/>
              <a:t>12/09/2021</a:t>
            </a:fld>
            <a:endParaRPr lang="en-AU"/>
          </a:p>
        </p:txBody>
      </p:sp>
      <p:sp>
        <p:nvSpPr>
          <p:cNvPr id="6" name="Footer Placeholder 5">
            <a:extLst>
              <a:ext uri="{FF2B5EF4-FFF2-40B4-BE49-F238E27FC236}">
                <a16:creationId xmlns:a16="http://schemas.microsoft.com/office/drawing/2014/main" id="{D3E0914F-CD80-4601-BA5F-5CE96E093B2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09DD560F-2B71-4903-A259-3D7F37687DD7}"/>
              </a:ext>
            </a:extLst>
          </p:cNvPr>
          <p:cNvSpPr>
            <a:spLocks noGrp="1"/>
          </p:cNvSpPr>
          <p:nvPr>
            <p:ph type="sldNum" sz="quarter" idx="12"/>
          </p:nvPr>
        </p:nvSpPr>
        <p:spPr/>
        <p:txBody>
          <a:bodyPr/>
          <a:lstStyle/>
          <a:p>
            <a:fld id="{C719F11C-8AA1-44A1-BCEC-748D9EACF40F}" type="slidenum">
              <a:rPr lang="en-AU" smtClean="0"/>
              <a:t>‹#›</a:t>
            </a:fld>
            <a:endParaRPr lang="en-AU"/>
          </a:p>
        </p:txBody>
      </p:sp>
    </p:spTree>
    <p:extLst>
      <p:ext uri="{BB962C8B-B14F-4D97-AF65-F5344CB8AC3E}">
        <p14:creationId xmlns:p14="http://schemas.microsoft.com/office/powerpoint/2010/main" val="3610273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0A1EF8-BFCD-4AE3-AEC7-7D4ED1F704C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58872A2-2C59-4A02-A159-10EF770FC1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717815F-DE9C-4EF6-AAD0-6475923807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BE7659-A00D-4167-8F53-8B47CFF712E7}" type="datetimeFigureOut">
              <a:rPr lang="en-AU" smtClean="0"/>
              <a:t>13/09/2021</a:t>
            </a:fld>
            <a:endParaRPr lang="en-AU"/>
          </a:p>
        </p:txBody>
      </p:sp>
      <p:sp>
        <p:nvSpPr>
          <p:cNvPr id="5" name="Footer Placeholder 4">
            <a:extLst>
              <a:ext uri="{FF2B5EF4-FFF2-40B4-BE49-F238E27FC236}">
                <a16:creationId xmlns:a16="http://schemas.microsoft.com/office/drawing/2014/main" id="{2F4C5216-B440-4B43-95F0-C5D0E5860E8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DE9E0C73-CEAC-465D-86E3-254A801B86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19F11C-8AA1-44A1-BCEC-748D9EACF40F}" type="slidenum">
              <a:rPr lang="en-AU" smtClean="0"/>
              <a:t>‹#›</a:t>
            </a:fld>
            <a:endParaRPr lang="en-AU"/>
          </a:p>
        </p:txBody>
      </p:sp>
      <p:sp>
        <p:nvSpPr>
          <p:cNvPr id="8" name="TextBox 7">
            <a:extLst>
              <a:ext uri="{FF2B5EF4-FFF2-40B4-BE49-F238E27FC236}">
                <a16:creationId xmlns:a16="http://schemas.microsoft.com/office/drawing/2014/main" id="{BDFDA833-6DF9-45E5-9E57-142945972EE7}"/>
              </a:ext>
            </a:extLst>
          </p:cNvPr>
          <p:cNvSpPr txBox="1"/>
          <p:nvPr userDrawn="1">
            <p:extLst>
              <p:ext uri="{1162E1C5-73C7-4A58-AE30-91384D911F3F}">
                <p184:classification xmlns:p184="http://schemas.microsoft.com/office/powerpoint/2018/4/main" val="hdr"/>
              </p:ext>
            </p:extLst>
          </p:nvPr>
        </p:nvSpPr>
        <p:spPr>
          <a:xfrm>
            <a:off x="5728462" y="0"/>
            <a:ext cx="585788" cy="182880"/>
          </a:xfrm>
          <a:prstGeom prst="rect">
            <a:avLst/>
          </a:prstGeom>
        </p:spPr>
        <p:txBody>
          <a:bodyPr horzOverflow="overflow" lIns="0" tIns="0" rIns="0" bIns="0">
            <a:spAutoFit/>
          </a:bodyPr>
          <a:lstStyle/>
          <a:p>
            <a:pPr algn="ctr"/>
            <a:r>
              <a:rPr lang="en-AU" sz="1200">
                <a:solidFill>
                  <a:srgbClr val="FF0000"/>
                </a:solidFill>
                <a:latin typeface="Calibri" panose="020F0502020204030204" pitchFamily="34" charset="0"/>
                <a:cs typeface="Calibri" panose="020F0502020204030204" pitchFamily="34" charset="0"/>
              </a:rPr>
              <a:t>OFFICIAL</a:t>
            </a:r>
          </a:p>
        </p:txBody>
      </p:sp>
      <p:sp>
        <p:nvSpPr>
          <p:cNvPr id="9" name="Rectangle 8">
            <a:extLst>
              <a:ext uri="{FF2B5EF4-FFF2-40B4-BE49-F238E27FC236}">
                <a16:creationId xmlns:a16="http://schemas.microsoft.com/office/drawing/2014/main" id="{ED848A19-6FEA-4382-997C-BF1E29F607B2}"/>
              </a:ext>
            </a:extLst>
          </p:cNvPr>
          <p:cNvSpPr/>
          <p:nvPr userDrawn="1"/>
        </p:nvSpPr>
        <p:spPr>
          <a:xfrm>
            <a:off x="5537200" y="-88900"/>
            <a:ext cx="98425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1474181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7E3C3-7239-449D-AAC9-9B5929B4DABC}"/>
              </a:ext>
            </a:extLst>
          </p:cNvPr>
          <p:cNvSpPr>
            <a:spLocks noGrp="1"/>
          </p:cNvSpPr>
          <p:nvPr>
            <p:ph type="ctrTitle"/>
          </p:nvPr>
        </p:nvSpPr>
        <p:spPr>
          <a:xfrm>
            <a:off x="6477000" y="304800"/>
            <a:ext cx="5715000" cy="3898559"/>
          </a:xfrm>
        </p:spPr>
        <p:txBody>
          <a:bodyPr>
            <a:normAutofit/>
          </a:bodyPr>
          <a:lstStyle/>
          <a:p>
            <a:r>
              <a:rPr lang="en-GB" sz="8800" b="0" dirty="0">
                <a:latin typeface="Impact" panose="020B0806030902050204" pitchFamily="34" charset="0"/>
              </a:rPr>
              <a:t>MANAGING EXTREME WILDFIRES</a:t>
            </a:r>
            <a:endParaRPr lang="en-AU" sz="8800" b="0" dirty="0">
              <a:latin typeface="Impact" panose="020B0806030902050204" pitchFamily="34" charset="0"/>
            </a:endParaRPr>
          </a:p>
        </p:txBody>
      </p:sp>
      <p:sp>
        <p:nvSpPr>
          <p:cNvPr id="3" name="Subtitle 2">
            <a:extLst>
              <a:ext uri="{FF2B5EF4-FFF2-40B4-BE49-F238E27FC236}">
                <a16:creationId xmlns:a16="http://schemas.microsoft.com/office/drawing/2014/main" id="{66648F69-5647-4E77-A90E-D8B770990A3C}"/>
              </a:ext>
            </a:extLst>
          </p:cNvPr>
          <p:cNvSpPr>
            <a:spLocks noGrp="1"/>
          </p:cNvSpPr>
          <p:nvPr>
            <p:ph type="subTitle" idx="1"/>
          </p:nvPr>
        </p:nvSpPr>
        <p:spPr>
          <a:xfrm>
            <a:off x="6477000" y="4543865"/>
            <a:ext cx="5598886" cy="1885964"/>
          </a:xfrm>
        </p:spPr>
        <p:txBody>
          <a:bodyPr/>
          <a:lstStyle/>
          <a:p>
            <a:r>
              <a:rPr lang="en-GB" b="0" dirty="0"/>
              <a:t>A virtual PDP Workshop for the 2021 AFAC Conference.</a:t>
            </a:r>
          </a:p>
          <a:p>
            <a:r>
              <a:rPr lang="en-GB" b="0" dirty="0"/>
              <a:t>Rick McRae, Jason Sharples</a:t>
            </a:r>
          </a:p>
          <a:p>
            <a:r>
              <a:rPr lang="en-GB" b="0" dirty="0"/>
              <a:t>UNSW Bushfire Research Group.</a:t>
            </a:r>
            <a:endParaRPr lang="en-AU" b="0" dirty="0"/>
          </a:p>
        </p:txBody>
      </p:sp>
      <p:pic>
        <p:nvPicPr>
          <p:cNvPr id="4" name="20200201_pir3">
            <a:hlinkClick r:id="" action="ppaction://media"/>
            <a:extLst>
              <a:ext uri="{FF2B5EF4-FFF2-40B4-BE49-F238E27FC236}">
                <a16:creationId xmlns:a16="http://schemas.microsoft.com/office/drawing/2014/main" id="{013C10EE-D229-4413-B3E5-6D68FF9A9D7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6477000" cy="6858000"/>
          </a:xfrm>
          <a:prstGeom prst="rect">
            <a:avLst/>
          </a:prstGeom>
        </p:spPr>
      </p:pic>
      <p:sp>
        <p:nvSpPr>
          <p:cNvPr id="5" name="TextBox 4">
            <a:extLst>
              <a:ext uri="{FF2B5EF4-FFF2-40B4-BE49-F238E27FC236}">
                <a16:creationId xmlns:a16="http://schemas.microsoft.com/office/drawing/2014/main" id="{488CFF92-B5CC-4022-A959-D0B33A912C83}"/>
              </a:ext>
            </a:extLst>
          </p:cNvPr>
          <p:cNvSpPr txBox="1"/>
          <p:nvPr/>
        </p:nvSpPr>
        <p:spPr>
          <a:xfrm>
            <a:off x="6477000" y="6401002"/>
            <a:ext cx="3328416" cy="369332"/>
          </a:xfrm>
          <a:prstGeom prst="rect">
            <a:avLst/>
          </a:prstGeom>
          <a:noFill/>
        </p:spPr>
        <p:txBody>
          <a:bodyPr wrap="square" rtlCol="0">
            <a:spAutoFit/>
          </a:bodyPr>
          <a:lstStyle/>
          <a:p>
            <a:r>
              <a:rPr lang="en-GB" dirty="0"/>
              <a:t>Animation: JAXA, NICT, BoM</a:t>
            </a:r>
            <a:endParaRPr lang="en-AU" dirty="0"/>
          </a:p>
        </p:txBody>
      </p:sp>
    </p:spTree>
    <p:extLst>
      <p:ext uri="{BB962C8B-B14F-4D97-AF65-F5344CB8AC3E}">
        <p14:creationId xmlns:p14="http://schemas.microsoft.com/office/powerpoint/2010/main" val="3442117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DCFEF-FA48-43E9-AE48-2F0A64DED2D0}"/>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Blow-Up Fire Events</a:t>
            </a:r>
            <a:endParaRPr lang="en-AU" dirty="0"/>
          </a:p>
        </p:txBody>
      </p:sp>
      <p:sp>
        <p:nvSpPr>
          <p:cNvPr id="3" name="Content Placeholder 2">
            <a:extLst>
              <a:ext uri="{FF2B5EF4-FFF2-40B4-BE49-F238E27FC236}">
                <a16:creationId xmlns:a16="http://schemas.microsoft.com/office/drawing/2014/main" id="{BB88B799-CBB5-46EC-ACE6-4266442201E5}"/>
              </a:ext>
            </a:extLst>
          </p:cNvPr>
          <p:cNvSpPr>
            <a:spLocks noGrp="1"/>
          </p:cNvSpPr>
          <p:nvPr>
            <p:ph idx="1"/>
          </p:nvPr>
        </p:nvSpPr>
        <p:spPr>
          <a:xfrm>
            <a:off x="1" y="1159933"/>
            <a:ext cx="10644554" cy="5698067"/>
          </a:xfrm>
        </p:spPr>
        <p:txBody>
          <a:bodyPr>
            <a:normAutofit fontScale="92500"/>
          </a:bodyPr>
          <a:lstStyle/>
          <a:p>
            <a:pPr lvl="0"/>
            <a:r>
              <a:rPr lang="en-GB" sz="4400" b="0" kern="1200" dirty="0">
                <a:solidFill>
                  <a:schemeClr val="tx1"/>
                </a:solidFill>
                <a:effectLst/>
                <a:ea typeface="+mj-ea"/>
                <a:cs typeface="+mj-cs"/>
              </a:rPr>
              <a:t>A </a:t>
            </a:r>
            <a:r>
              <a:rPr lang="en-GB" sz="4400" kern="1200" dirty="0">
                <a:solidFill>
                  <a:srgbClr val="FF0000"/>
                </a:solidFill>
                <a:effectLst/>
                <a:ea typeface="+mj-ea"/>
                <a:cs typeface="+mj-cs"/>
              </a:rPr>
              <a:t>blow-up fire event </a:t>
            </a:r>
            <a:r>
              <a:rPr lang="en-GB" sz="4400" b="0" kern="1200" dirty="0">
                <a:solidFill>
                  <a:schemeClr val="tx1"/>
                </a:solidFill>
                <a:effectLst/>
                <a:ea typeface="+mj-ea"/>
                <a:cs typeface="+mj-cs"/>
              </a:rPr>
              <a:t>occurs when a fire couples with the atmosphere above.</a:t>
            </a:r>
          </a:p>
          <a:p>
            <a:pPr lvl="0"/>
            <a:r>
              <a:rPr lang="en-GB" sz="4400" dirty="0">
                <a:ea typeface="+mj-ea"/>
                <a:cs typeface="+mj-cs"/>
              </a:rPr>
              <a:t>Without this coupling, it is a steady-state fire – if you know the fuel, the terrain, and the weather then you know the fire’s behaviour.</a:t>
            </a:r>
          </a:p>
          <a:p>
            <a:pPr lvl="0"/>
            <a:r>
              <a:rPr lang="en-GB" sz="4400" b="0" kern="1200" dirty="0">
                <a:solidFill>
                  <a:schemeClr val="tx1"/>
                </a:solidFill>
                <a:effectLst/>
                <a:ea typeface="+mj-ea"/>
                <a:cs typeface="+mj-cs"/>
              </a:rPr>
              <a:t>After coupling feedbacks develop, it becomes a </a:t>
            </a:r>
            <a:r>
              <a:rPr lang="en-GB" sz="4400" kern="1200" dirty="0">
                <a:effectLst/>
                <a:ea typeface="+mj-ea"/>
                <a:cs typeface="+mj-cs"/>
              </a:rPr>
              <a:t>dynamic fire</a:t>
            </a:r>
            <a:r>
              <a:rPr lang="en-GB" sz="4400" b="0" kern="1200" dirty="0">
                <a:solidFill>
                  <a:schemeClr val="tx1"/>
                </a:solidFill>
                <a:effectLst/>
                <a:ea typeface="+mj-ea"/>
                <a:cs typeface="+mj-cs"/>
              </a:rPr>
              <a:t>. You also need to know the </a:t>
            </a:r>
            <a:r>
              <a:rPr lang="en-GB" sz="4400" b="1" kern="1200" dirty="0">
                <a:solidFill>
                  <a:schemeClr val="accent1"/>
                </a:solidFill>
                <a:effectLst/>
                <a:ea typeface="+mj-ea"/>
                <a:cs typeface="+mj-cs"/>
              </a:rPr>
              <a:t>stability</a:t>
            </a:r>
            <a:r>
              <a:rPr lang="en-GB" sz="4400" b="0" kern="1200" dirty="0">
                <a:solidFill>
                  <a:schemeClr val="tx1"/>
                </a:solidFill>
                <a:effectLst/>
                <a:ea typeface="+mj-ea"/>
                <a:cs typeface="+mj-cs"/>
              </a:rPr>
              <a:t> and the fire.</a:t>
            </a:r>
          </a:p>
          <a:p>
            <a:pPr lvl="0"/>
            <a:r>
              <a:rPr lang="en-GB" sz="4400" b="1" kern="1200" dirty="0">
                <a:solidFill>
                  <a:schemeClr val="accent1"/>
                </a:solidFill>
                <a:effectLst/>
                <a:ea typeface="+mj-ea"/>
                <a:cs typeface="+mj-cs"/>
              </a:rPr>
              <a:t>Deep flaming </a:t>
            </a:r>
            <a:r>
              <a:rPr lang="en-GB" sz="4400" b="0" kern="1200" dirty="0">
                <a:solidFill>
                  <a:schemeClr val="tx1"/>
                </a:solidFill>
                <a:effectLst/>
                <a:ea typeface="+mj-ea"/>
                <a:cs typeface="+mj-cs"/>
              </a:rPr>
              <a:t>occurs and triggers the coupling.</a:t>
            </a:r>
            <a:endParaRPr lang="en-AU" sz="4400" b="0" kern="1200" dirty="0">
              <a:solidFill>
                <a:schemeClr val="tx1"/>
              </a:solidFill>
              <a:effectLst/>
              <a:ea typeface="+mj-ea"/>
              <a:cs typeface="+mj-cs"/>
            </a:endParaRPr>
          </a:p>
        </p:txBody>
      </p:sp>
    </p:spTree>
    <p:extLst>
      <p:ext uri="{BB962C8B-B14F-4D97-AF65-F5344CB8AC3E}">
        <p14:creationId xmlns:p14="http://schemas.microsoft.com/office/powerpoint/2010/main" val="27065073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5D358-2FA5-47D7-B8DB-50442007D4CE}"/>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Deep Flaming</a:t>
            </a:r>
            <a:endParaRPr lang="en-AU" dirty="0"/>
          </a:p>
        </p:txBody>
      </p:sp>
      <p:sp>
        <p:nvSpPr>
          <p:cNvPr id="3" name="Content Placeholder 2">
            <a:extLst>
              <a:ext uri="{FF2B5EF4-FFF2-40B4-BE49-F238E27FC236}">
                <a16:creationId xmlns:a16="http://schemas.microsoft.com/office/drawing/2014/main" id="{C06B3FC8-3250-4921-89BE-2CFA8FCBD74D}"/>
              </a:ext>
            </a:extLst>
          </p:cNvPr>
          <p:cNvSpPr>
            <a:spLocks noGrp="1"/>
          </p:cNvSpPr>
          <p:nvPr>
            <p:ph idx="1"/>
          </p:nvPr>
        </p:nvSpPr>
        <p:spPr>
          <a:xfrm>
            <a:off x="0" y="1127874"/>
            <a:ext cx="10199077" cy="5073633"/>
          </a:xfrm>
        </p:spPr>
        <p:txBody>
          <a:bodyPr>
            <a:normAutofit/>
          </a:bodyPr>
          <a:lstStyle/>
          <a:p>
            <a:r>
              <a:rPr lang="en-GB" sz="4000" b="1" dirty="0">
                <a:solidFill>
                  <a:srgbClr val="FF0000"/>
                </a:solidFill>
              </a:rPr>
              <a:t>Deep flaming </a:t>
            </a:r>
            <a:r>
              <a:rPr lang="en-GB" sz="4000" dirty="0"/>
              <a:t>is where a fire’s perimeter becomes </a:t>
            </a:r>
            <a:r>
              <a:rPr lang="en-GB" sz="4000" i="1" dirty="0"/>
              <a:t>deeper</a:t>
            </a:r>
            <a:r>
              <a:rPr lang="en-GB" sz="4000" dirty="0"/>
              <a:t> (or </a:t>
            </a:r>
            <a:r>
              <a:rPr lang="en-GB" sz="4000" i="1" dirty="0"/>
              <a:t>thicker</a:t>
            </a:r>
            <a:r>
              <a:rPr lang="en-GB" sz="4000" dirty="0"/>
              <a:t>) than the normal flaming depth due to fuel burn-out times.</a:t>
            </a:r>
          </a:p>
          <a:p>
            <a:r>
              <a:rPr lang="en-GB" sz="4000" dirty="0"/>
              <a:t>There are 7 </a:t>
            </a:r>
            <a:r>
              <a:rPr lang="en-GB" sz="4000" b="1" dirty="0">
                <a:solidFill>
                  <a:schemeClr val="accent1"/>
                </a:solidFill>
              </a:rPr>
              <a:t>known causes </a:t>
            </a:r>
            <a:r>
              <a:rPr lang="en-GB" sz="4000" dirty="0"/>
              <a:t>of deep flaming, discussed later.</a:t>
            </a:r>
          </a:p>
          <a:p>
            <a:endParaRPr lang="en-AU" sz="3600" dirty="0"/>
          </a:p>
        </p:txBody>
      </p:sp>
    </p:spTree>
    <p:extLst>
      <p:ext uri="{BB962C8B-B14F-4D97-AF65-F5344CB8AC3E}">
        <p14:creationId xmlns:p14="http://schemas.microsoft.com/office/powerpoint/2010/main" val="3025053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C81C8-6A3F-45F5-93B9-183F8F7A7B9C}"/>
              </a:ext>
            </a:extLst>
          </p:cNvPr>
          <p:cNvSpPr>
            <a:spLocks noGrp="1"/>
          </p:cNvSpPr>
          <p:nvPr>
            <p:ph type="title"/>
          </p:nvPr>
        </p:nvSpPr>
        <p:spPr/>
        <p:txBody>
          <a:bodyPr/>
          <a:lstStyle/>
          <a:p>
            <a:r>
              <a:rPr lang="en-GB" dirty="0"/>
              <a:t>DISCUSSION</a:t>
            </a:r>
            <a:endParaRPr lang="en-AU" dirty="0"/>
          </a:p>
        </p:txBody>
      </p:sp>
      <p:sp>
        <p:nvSpPr>
          <p:cNvPr id="3" name="Content Placeholder 2">
            <a:extLst>
              <a:ext uri="{FF2B5EF4-FFF2-40B4-BE49-F238E27FC236}">
                <a16:creationId xmlns:a16="http://schemas.microsoft.com/office/drawing/2014/main" id="{C6B35F24-F153-4A28-BFB6-39CEBC3A9842}"/>
              </a:ext>
            </a:extLst>
          </p:cNvPr>
          <p:cNvSpPr>
            <a:spLocks noGrp="1"/>
          </p:cNvSpPr>
          <p:nvPr>
            <p:ph idx="1"/>
          </p:nvPr>
        </p:nvSpPr>
        <p:spPr>
          <a:xfrm>
            <a:off x="0" y="1117601"/>
            <a:ext cx="3866413" cy="4538132"/>
          </a:xfrm>
        </p:spPr>
        <p:txBody>
          <a:bodyPr>
            <a:normAutofit/>
          </a:bodyPr>
          <a:lstStyle/>
          <a:p>
            <a:r>
              <a:rPr lang="en-GB" sz="4400" dirty="0"/>
              <a:t>Who has been in an IMT for a BUFE?</a:t>
            </a:r>
          </a:p>
          <a:p>
            <a:r>
              <a:rPr lang="en-GB" sz="4400" dirty="0"/>
              <a:t>What lessons were learned?</a:t>
            </a:r>
            <a:endParaRPr lang="en-AU" sz="4400" dirty="0"/>
          </a:p>
        </p:txBody>
      </p:sp>
      <p:pic>
        <p:nvPicPr>
          <p:cNvPr id="5" name="Picture 4">
            <a:extLst>
              <a:ext uri="{FF2B5EF4-FFF2-40B4-BE49-F238E27FC236}">
                <a16:creationId xmlns:a16="http://schemas.microsoft.com/office/drawing/2014/main" id="{CAAA198A-0910-428C-A475-617343B0DAED}"/>
              </a:ext>
            </a:extLst>
          </p:cNvPr>
          <p:cNvPicPr>
            <a:picLocks noChangeAspect="1"/>
          </p:cNvPicPr>
          <p:nvPr/>
        </p:nvPicPr>
        <p:blipFill>
          <a:blip r:embed="rId3"/>
          <a:stretch>
            <a:fillRect/>
          </a:stretch>
        </p:blipFill>
        <p:spPr>
          <a:xfrm>
            <a:off x="4510608" y="1716241"/>
            <a:ext cx="7681392" cy="5115300"/>
          </a:xfrm>
          <a:prstGeom prst="rect">
            <a:avLst/>
          </a:prstGeom>
        </p:spPr>
      </p:pic>
      <p:sp>
        <p:nvSpPr>
          <p:cNvPr id="6" name="TextBox 5">
            <a:extLst>
              <a:ext uri="{FF2B5EF4-FFF2-40B4-BE49-F238E27FC236}">
                <a16:creationId xmlns:a16="http://schemas.microsoft.com/office/drawing/2014/main" id="{7F3CDCF8-2EA5-42DC-B31A-21E11F995BA3}"/>
              </a:ext>
            </a:extLst>
          </p:cNvPr>
          <p:cNvSpPr txBox="1"/>
          <p:nvPr/>
        </p:nvSpPr>
        <p:spPr>
          <a:xfrm>
            <a:off x="438912" y="6185210"/>
            <a:ext cx="3866413" cy="646331"/>
          </a:xfrm>
          <a:prstGeom prst="rect">
            <a:avLst/>
          </a:prstGeom>
          <a:noFill/>
        </p:spPr>
        <p:txBody>
          <a:bodyPr wrap="square" rtlCol="0">
            <a:spAutoFit/>
          </a:bodyPr>
          <a:lstStyle/>
          <a:p>
            <a:r>
              <a:rPr lang="en-GB" dirty="0"/>
              <a:t>Interstate Planning Section staff, Launceston, Feb 2016. Photo: McRae</a:t>
            </a:r>
            <a:endParaRPr lang="en-AU" dirty="0"/>
          </a:p>
        </p:txBody>
      </p:sp>
    </p:spTree>
    <p:extLst>
      <p:ext uri="{BB962C8B-B14F-4D97-AF65-F5344CB8AC3E}">
        <p14:creationId xmlns:p14="http://schemas.microsoft.com/office/powerpoint/2010/main" val="34637302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A4DEF-A198-449C-9E47-30E77F4BE2C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C4078F41-9A5F-498F-A33B-82A7CCABBBA0}"/>
              </a:ext>
            </a:extLst>
          </p:cNvPr>
          <p:cNvSpPr>
            <a:spLocks noGrp="1"/>
          </p:cNvSpPr>
          <p:nvPr>
            <p:ph idx="1"/>
          </p:nvPr>
        </p:nvSpPr>
        <p:spPr>
          <a:xfrm>
            <a:off x="1" y="1117601"/>
            <a:ext cx="2313054" cy="4538132"/>
          </a:xfrm>
        </p:spPr>
        <p:txBody>
          <a:bodyPr>
            <a:normAutofit/>
          </a:bodyPr>
          <a:lstStyle/>
          <a:p>
            <a:r>
              <a:rPr lang="en-GB" sz="4400" dirty="0"/>
              <a:t>Discuss this…</a:t>
            </a:r>
            <a:endParaRPr lang="en-AU" sz="4400" dirty="0"/>
          </a:p>
        </p:txBody>
      </p:sp>
      <p:pic>
        <p:nvPicPr>
          <p:cNvPr id="5" name="Picture 4">
            <a:extLst>
              <a:ext uri="{FF2B5EF4-FFF2-40B4-BE49-F238E27FC236}">
                <a16:creationId xmlns:a16="http://schemas.microsoft.com/office/drawing/2014/main" id="{8BFCA84E-59AE-4E7F-AA06-466D6DD14728}"/>
              </a:ext>
            </a:extLst>
          </p:cNvPr>
          <p:cNvPicPr>
            <a:picLocks noChangeAspect="1"/>
          </p:cNvPicPr>
          <p:nvPr/>
        </p:nvPicPr>
        <p:blipFill>
          <a:blip r:embed="rId3"/>
          <a:stretch>
            <a:fillRect/>
          </a:stretch>
        </p:blipFill>
        <p:spPr>
          <a:xfrm>
            <a:off x="3528828" y="26459"/>
            <a:ext cx="8663171" cy="6858000"/>
          </a:xfrm>
          <a:prstGeom prst="rect">
            <a:avLst/>
          </a:prstGeom>
        </p:spPr>
      </p:pic>
      <p:sp>
        <p:nvSpPr>
          <p:cNvPr id="6" name="TextBox 5">
            <a:extLst>
              <a:ext uri="{FF2B5EF4-FFF2-40B4-BE49-F238E27FC236}">
                <a16:creationId xmlns:a16="http://schemas.microsoft.com/office/drawing/2014/main" id="{E4B9BBC8-08AD-492D-8BBE-49EF68C388E9}"/>
              </a:ext>
            </a:extLst>
          </p:cNvPr>
          <p:cNvSpPr txBox="1"/>
          <p:nvPr/>
        </p:nvSpPr>
        <p:spPr>
          <a:xfrm>
            <a:off x="-3427" y="4038600"/>
            <a:ext cx="3532253" cy="2677656"/>
          </a:xfrm>
          <a:prstGeom prst="rect">
            <a:avLst/>
          </a:prstGeom>
          <a:noFill/>
        </p:spPr>
        <p:txBody>
          <a:bodyPr wrap="square" rtlCol="0">
            <a:spAutoFit/>
          </a:bodyPr>
          <a:lstStyle/>
          <a:p>
            <a:r>
              <a:rPr lang="en-GB" sz="2400" dirty="0"/>
              <a:t>Sentinel 2 image (ESA) showing BS hotspots (black dots) and previous 12 months’ hotspots (red dots). Remember that the brown areas are BUFEs with no hotspots.</a:t>
            </a:r>
            <a:endParaRPr lang="en-AU" sz="2400" dirty="0"/>
          </a:p>
        </p:txBody>
      </p:sp>
    </p:spTree>
    <p:extLst>
      <p:ext uri="{BB962C8B-B14F-4D97-AF65-F5344CB8AC3E}">
        <p14:creationId xmlns:p14="http://schemas.microsoft.com/office/powerpoint/2010/main" val="1306482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46541-35A1-4EC5-804B-12C86383BADB}"/>
              </a:ext>
            </a:extLst>
          </p:cNvPr>
          <p:cNvSpPr>
            <a:spLocks noGrp="1"/>
          </p:cNvSpPr>
          <p:nvPr>
            <p:ph type="title"/>
          </p:nvPr>
        </p:nvSpPr>
        <p:spPr/>
        <p:txBody>
          <a:bodyPr/>
          <a:lstStyle/>
          <a:p>
            <a:r>
              <a:rPr lang="en-GB" dirty="0"/>
              <a:t>Ideas…</a:t>
            </a:r>
            <a:endParaRPr lang="en-AU" dirty="0"/>
          </a:p>
        </p:txBody>
      </p:sp>
      <p:sp>
        <p:nvSpPr>
          <p:cNvPr id="3" name="Content Placeholder 2">
            <a:extLst>
              <a:ext uri="{FF2B5EF4-FFF2-40B4-BE49-F238E27FC236}">
                <a16:creationId xmlns:a16="http://schemas.microsoft.com/office/drawing/2014/main" id="{672C6A02-3A1D-41C9-AE61-B2328D9E904B}"/>
              </a:ext>
            </a:extLst>
          </p:cNvPr>
          <p:cNvSpPr>
            <a:spLocks noGrp="1"/>
          </p:cNvSpPr>
          <p:nvPr>
            <p:ph idx="1"/>
          </p:nvPr>
        </p:nvSpPr>
        <p:spPr/>
        <p:txBody>
          <a:bodyPr/>
          <a:lstStyle/>
          <a:p>
            <a:r>
              <a:rPr lang="en-GB" dirty="0"/>
              <a:t>HRB too small to impact on BS.</a:t>
            </a:r>
          </a:p>
          <a:p>
            <a:r>
              <a:rPr lang="en-GB" dirty="0"/>
              <a:t>Recent HRBs sometimes reduce fire intensity.</a:t>
            </a:r>
          </a:p>
          <a:p>
            <a:r>
              <a:rPr lang="en-GB" dirty="0"/>
              <a:t>Recent HRBs sometimes have no impact at all.</a:t>
            </a:r>
            <a:endParaRPr lang="en-AU" dirty="0"/>
          </a:p>
        </p:txBody>
      </p:sp>
      <p:pic>
        <p:nvPicPr>
          <p:cNvPr id="4" name="Picture 3">
            <a:extLst>
              <a:ext uri="{FF2B5EF4-FFF2-40B4-BE49-F238E27FC236}">
                <a16:creationId xmlns:a16="http://schemas.microsoft.com/office/drawing/2014/main" id="{799A6E07-A866-4969-92FB-6460364D02DD}"/>
              </a:ext>
            </a:extLst>
          </p:cNvPr>
          <p:cNvPicPr>
            <a:picLocks noChangeAspect="1"/>
          </p:cNvPicPr>
          <p:nvPr/>
        </p:nvPicPr>
        <p:blipFill>
          <a:blip r:embed="rId2"/>
          <a:stretch>
            <a:fillRect/>
          </a:stretch>
        </p:blipFill>
        <p:spPr>
          <a:xfrm>
            <a:off x="4351867" y="902208"/>
            <a:ext cx="6111705" cy="4838191"/>
          </a:xfrm>
          <a:prstGeom prst="rect">
            <a:avLst/>
          </a:prstGeom>
        </p:spPr>
      </p:pic>
    </p:spTree>
    <p:extLst>
      <p:ext uri="{BB962C8B-B14F-4D97-AF65-F5344CB8AC3E}">
        <p14:creationId xmlns:p14="http://schemas.microsoft.com/office/powerpoint/2010/main" val="1630969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There is little explicit role for fuel load in BUFE occurrence. One year-since-last-fire only is effective. Drought-stricken grasslands may not be able to carry BUFEs.</a:t>
            </a:r>
            <a:endParaRPr lang="en-AU" sz="4400" dirty="0"/>
          </a:p>
        </p:txBody>
      </p:sp>
    </p:spTree>
    <p:extLst>
      <p:ext uri="{BB962C8B-B14F-4D97-AF65-F5344CB8AC3E}">
        <p14:creationId xmlns:p14="http://schemas.microsoft.com/office/powerpoint/2010/main" val="2745842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12D1D-D4AA-41FF-A881-208E9418577C}"/>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BE26FCD-5B5E-40DB-A7EF-6995DB5A6D6F}"/>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51430878-C786-455A-B92E-4D7529D53BE9}"/>
              </a:ext>
            </a:extLst>
          </p:cNvPr>
          <p:cNvSpPr txBox="1"/>
          <p:nvPr/>
        </p:nvSpPr>
        <p:spPr>
          <a:xfrm>
            <a:off x="-247650" y="1216084"/>
            <a:ext cx="11925300" cy="4524315"/>
          </a:xfrm>
          <a:prstGeom prst="rect">
            <a:avLst/>
          </a:prstGeom>
          <a:noFill/>
        </p:spPr>
        <p:txBody>
          <a:bodyPr wrap="square" rtlCol="0">
            <a:spAutoFit/>
          </a:bodyPr>
          <a:lstStyle/>
          <a:p>
            <a:pPr algn="ctr"/>
            <a:r>
              <a:rPr lang="en-GB" sz="14400" dirty="0">
                <a:latin typeface="Impact" panose="020B0806030902050204" pitchFamily="34" charset="0"/>
              </a:rPr>
              <a:t>CLIMATE CHANGE</a:t>
            </a:r>
            <a:endParaRPr lang="en-AU" sz="14400" dirty="0">
              <a:latin typeface="Impact" panose="020B0806030902050204" pitchFamily="34" charset="0"/>
            </a:endParaRPr>
          </a:p>
        </p:txBody>
      </p:sp>
    </p:spTree>
    <p:extLst>
      <p:ext uri="{BB962C8B-B14F-4D97-AF65-F5344CB8AC3E}">
        <p14:creationId xmlns:p14="http://schemas.microsoft.com/office/powerpoint/2010/main" val="2569755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28817"/>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Increasing drying out of </a:t>
            </a:r>
            <a:r>
              <a:rPr lang="en-GB" sz="4400" dirty="0" err="1"/>
              <a:t>streamflows</a:t>
            </a:r>
            <a:r>
              <a:rPr lang="en-GB" sz="4400" dirty="0"/>
              <a:t> on a regional scale is a useful portent of BUFE </a:t>
            </a:r>
            <a:r>
              <a:rPr lang="en-GB" sz="4400" dirty="0" err="1"/>
              <a:t>occurence</a:t>
            </a:r>
            <a:r>
              <a:rPr lang="en-GB" sz="4400" dirty="0"/>
              <a:t>.</a:t>
            </a:r>
            <a:endParaRPr lang="en-AU" sz="4400" dirty="0"/>
          </a:p>
        </p:txBody>
      </p:sp>
    </p:spTree>
    <p:extLst>
      <p:ext uri="{BB962C8B-B14F-4D97-AF65-F5344CB8AC3E}">
        <p14:creationId xmlns:p14="http://schemas.microsoft.com/office/powerpoint/2010/main" val="40506488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Sea breezes are now, due to climate change, able to push BUFEs inland for considerable distances.</a:t>
            </a:r>
            <a:endParaRPr lang="en-AU" sz="4400" dirty="0"/>
          </a:p>
        </p:txBody>
      </p:sp>
    </p:spTree>
    <p:extLst>
      <p:ext uri="{BB962C8B-B14F-4D97-AF65-F5344CB8AC3E}">
        <p14:creationId xmlns:p14="http://schemas.microsoft.com/office/powerpoint/2010/main" val="36495850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4483-603B-48C0-8E88-2BA10E01A5A9}"/>
              </a:ext>
            </a:extLst>
          </p:cNvPr>
          <p:cNvSpPr>
            <a:spLocks noGrp="1"/>
          </p:cNvSpPr>
          <p:nvPr>
            <p:ph type="title"/>
          </p:nvPr>
        </p:nvSpPr>
        <p:spPr/>
        <p:txBody>
          <a:bodyPr/>
          <a:lstStyle/>
          <a:p>
            <a:r>
              <a:rPr lang="en-GB" dirty="0"/>
              <a:t>CLIMATE CHANGE DISCUSSION</a:t>
            </a:r>
            <a:endParaRPr lang="en-AU" dirty="0"/>
          </a:p>
        </p:txBody>
      </p:sp>
      <p:sp>
        <p:nvSpPr>
          <p:cNvPr id="3" name="Content Placeholder 2">
            <a:extLst>
              <a:ext uri="{FF2B5EF4-FFF2-40B4-BE49-F238E27FC236}">
                <a16:creationId xmlns:a16="http://schemas.microsoft.com/office/drawing/2014/main" id="{2D63716D-2BDE-4A2F-A024-F6BF52BAA4B0}"/>
              </a:ext>
            </a:extLst>
          </p:cNvPr>
          <p:cNvSpPr>
            <a:spLocks noGrp="1"/>
          </p:cNvSpPr>
          <p:nvPr>
            <p:ph idx="1"/>
          </p:nvPr>
        </p:nvSpPr>
        <p:spPr>
          <a:xfrm>
            <a:off x="0" y="1117601"/>
            <a:ext cx="9659815" cy="5037014"/>
          </a:xfrm>
        </p:spPr>
        <p:txBody>
          <a:bodyPr>
            <a:normAutofit/>
          </a:bodyPr>
          <a:lstStyle/>
          <a:p>
            <a:r>
              <a:rPr lang="en-GB" sz="4800" dirty="0"/>
              <a:t>What impacts has CC had on your operational area?</a:t>
            </a:r>
          </a:p>
          <a:p>
            <a:r>
              <a:rPr lang="en-GB" sz="4800" dirty="0"/>
              <a:t>How have you or your agency adapted?</a:t>
            </a:r>
          </a:p>
          <a:p>
            <a:r>
              <a:rPr lang="en-GB" sz="4800" dirty="0"/>
              <a:t>Is more change currently needed?</a:t>
            </a:r>
            <a:endParaRPr lang="en-AU" sz="4800" dirty="0"/>
          </a:p>
        </p:txBody>
      </p:sp>
    </p:spTree>
    <p:extLst>
      <p:ext uri="{BB962C8B-B14F-4D97-AF65-F5344CB8AC3E}">
        <p14:creationId xmlns:p14="http://schemas.microsoft.com/office/powerpoint/2010/main" val="38399538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5E3C3-0491-4248-9DB9-17A5627ACA27}"/>
              </a:ext>
            </a:extLst>
          </p:cNvPr>
          <p:cNvSpPr>
            <a:spLocks noGrp="1"/>
          </p:cNvSpPr>
          <p:nvPr>
            <p:ph type="title"/>
          </p:nvPr>
        </p:nvSpPr>
        <p:spPr/>
        <p:txBody>
          <a:bodyPr/>
          <a:lstStyle/>
          <a:p>
            <a:r>
              <a:rPr lang="en-GB" dirty="0"/>
              <a:t>INDEX</a:t>
            </a:r>
            <a:endParaRPr lang="en-AU" dirty="0"/>
          </a:p>
        </p:txBody>
      </p:sp>
      <p:sp>
        <p:nvSpPr>
          <p:cNvPr id="3" name="Content Placeholder 2">
            <a:extLst>
              <a:ext uri="{FF2B5EF4-FFF2-40B4-BE49-F238E27FC236}">
                <a16:creationId xmlns:a16="http://schemas.microsoft.com/office/drawing/2014/main" id="{51294FB7-B1AA-410F-A267-03D1E1CAD0DC}"/>
              </a:ext>
            </a:extLst>
          </p:cNvPr>
          <p:cNvSpPr>
            <a:spLocks noGrp="1"/>
          </p:cNvSpPr>
          <p:nvPr>
            <p:ph idx="1"/>
          </p:nvPr>
        </p:nvSpPr>
        <p:spPr>
          <a:xfrm>
            <a:off x="0" y="1117601"/>
            <a:ext cx="10257692" cy="5713940"/>
          </a:xfrm>
        </p:spPr>
        <p:txBody>
          <a:bodyPr>
            <a:normAutofit fontScale="92500" lnSpcReduction="10000"/>
          </a:bodyPr>
          <a:lstStyle/>
          <a:p>
            <a:r>
              <a:rPr lang="en-GB" dirty="0"/>
              <a:t>Introduction and core concepts</a:t>
            </a:r>
          </a:p>
          <a:p>
            <a:r>
              <a:rPr lang="en-GB" dirty="0"/>
              <a:t>Climate change</a:t>
            </a:r>
          </a:p>
          <a:p>
            <a:r>
              <a:rPr lang="en-GB" dirty="0"/>
              <a:t>Black Summer</a:t>
            </a:r>
          </a:p>
          <a:p>
            <a:r>
              <a:rPr lang="en-GB" dirty="0"/>
              <a:t>Deep flaming</a:t>
            </a:r>
          </a:p>
          <a:p>
            <a:r>
              <a:rPr lang="en-GB" dirty="0"/>
              <a:t>Instability</a:t>
            </a:r>
          </a:p>
          <a:p>
            <a:r>
              <a:rPr lang="en-GB" dirty="0" err="1"/>
              <a:t>PyroCbs</a:t>
            </a:r>
            <a:endParaRPr lang="en-GB" dirty="0"/>
          </a:p>
          <a:p>
            <a:r>
              <a:rPr lang="en-GB" dirty="0"/>
              <a:t>Data</a:t>
            </a:r>
          </a:p>
          <a:p>
            <a:r>
              <a:rPr lang="en-GB" dirty="0"/>
              <a:t>Mapping</a:t>
            </a:r>
          </a:p>
          <a:p>
            <a:r>
              <a:rPr lang="en-GB" dirty="0"/>
              <a:t>Blow-Up Fire Outlook (BUFO) model</a:t>
            </a:r>
          </a:p>
          <a:p>
            <a:r>
              <a:rPr lang="en-GB" dirty="0"/>
              <a:t>Operational tools</a:t>
            </a:r>
          </a:p>
          <a:p>
            <a:r>
              <a:rPr lang="en-GB" dirty="0"/>
              <a:t>Operational implementation</a:t>
            </a:r>
          </a:p>
          <a:p>
            <a:r>
              <a:rPr lang="en-GB" dirty="0"/>
              <a:t>Take-Aways</a:t>
            </a:r>
            <a:endParaRPr lang="en-AU" dirty="0"/>
          </a:p>
        </p:txBody>
      </p:sp>
    </p:spTree>
    <p:extLst>
      <p:ext uri="{BB962C8B-B14F-4D97-AF65-F5344CB8AC3E}">
        <p14:creationId xmlns:p14="http://schemas.microsoft.com/office/powerpoint/2010/main" val="526812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A806-E9AC-49F3-AD35-8DA6E4C7C1C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79CC750-1B83-4FB2-9654-68D9B30B22D2}"/>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0952A426-85BB-4061-B083-79146F9BE969}"/>
              </a:ext>
            </a:extLst>
          </p:cNvPr>
          <p:cNvSpPr txBox="1"/>
          <p:nvPr/>
        </p:nvSpPr>
        <p:spPr>
          <a:xfrm>
            <a:off x="133350" y="2089666"/>
            <a:ext cx="11925300" cy="2308324"/>
          </a:xfrm>
          <a:prstGeom prst="rect">
            <a:avLst/>
          </a:prstGeom>
          <a:noFill/>
        </p:spPr>
        <p:txBody>
          <a:bodyPr wrap="square" rtlCol="0">
            <a:spAutoFit/>
          </a:bodyPr>
          <a:lstStyle/>
          <a:p>
            <a:r>
              <a:rPr lang="en-GB" sz="14400" dirty="0">
                <a:latin typeface="Impact" panose="020B0806030902050204" pitchFamily="34" charset="0"/>
              </a:rPr>
              <a:t>BLACK SUMMER</a:t>
            </a:r>
            <a:endParaRPr lang="en-AU" sz="14400" dirty="0">
              <a:latin typeface="Impact" panose="020B0806030902050204" pitchFamily="34" charset="0"/>
            </a:endParaRPr>
          </a:p>
        </p:txBody>
      </p:sp>
    </p:spTree>
    <p:extLst>
      <p:ext uri="{BB962C8B-B14F-4D97-AF65-F5344CB8AC3E}">
        <p14:creationId xmlns:p14="http://schemas.microsoft.com/office/powerpoint/2010/main" val="1331435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24C2-30E7-4249-97D7-ACB80EF98C9F}"/>
              </a:ext>
            </a:extLst>
          </p:cNvPr>
          <p:cNvSpPr>
            <a:spLocks noGrp="1"/>
          </p:cNvSpPr>
          <p:nvPr>
            <p:ph type="title"/>
          </p:nvPr>
        </p:nvSpPr>
        <p:spPr/>
        <p:txBody>
          <a:bodyPr/>
          <a:lstStyle/>
          <a:p>
            <a:r>
              <a:rPr lang="en-GB" dirty="0"/>
              <a:t>DISCUSSION</a:t>
            </a:r>
            <a:endParaRPr lang="en-AU" dirty="0"/>
          </a:p>
        </p:txBody>
      </p:sp>
      <p:sp>
        <p:nvSpPr>
          <p:cNvPr id="3" name="Content Placeholder 2">
            <a:extLst>
              <a:ext uri="{FF2B5EF4-FFF2-40B4-BE49-F238E27FC236}">
                <a16:creationId xmlns:a16="http://schemas.microsoft.com/office/drawing/2014/main" id="{C127BD13-28D4-4573-B9A1-40E8FCDA5D74}"/>
              </a:ext>
            </a:extLst>
          </p:cNvPr>
          <p:cNvSpPr>
            <a:spLocks noGrp="1"/>
          </p:cNvSpPr>
          <p:nvPr>
            <p:ph idx="1"/>
          </p:nvPr>
        </p:nvSpPr>
        <p:spPr>
          <a:xfrm>
            <a:off x="0" y="1301262"/>
            <a:ext cx="9812215" cy="4841629"/>
          </a:xfrm>
        </p:spPr>
        <p:txBody>
          <a:bodyPr>
            <a:normAutofit/>
          </a:bodyPr>
          <a:lstStyle/>
          <a:p>
            <a:r>
              <a:rPr lang="en-GB" sz="5400" dirty="0"/>
              <a:t>What were your relevant experiences during BS?</a:t>
            </a:r>
            <a:endParaRPr lang="en-AU" sz="5400" dirty="0"/>
          </a:p>
        </p:txBody>
      </p:sp>
    </p:spTree>
    <p:extLst>
      <p:ext uri="{BB962C8B-B14F-4D97-AF65-F5344CB8AC3E}">
        <p14:creationId xmlns:p14="http://schemas.microsoft.com/office/powerpoint/2010/main" val="3117973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BUFEs, on a district-scale, go through cycles of activity allowing switching between defensive and offensive IAPs.</a:t>
            </a:r>
            <a:endParaRPr lang="en-AU" sz="4400" dirty="0"/>
          </a:p>
        </p:txBody>
      </p:sp>
    </p:spTree>
    <p:extLst>
      <p:ext uri="{BB962C8B-B14F-4D97-AF65-F5344CB8AC3E}">
        <p14:creationId xmlns:p14="http://schemas.microsoft.com/office/powerpoint/2010/main" val="8260812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89E42-350B-4FC0-9B2A-30B0EBB31783}"/>
              </a:ext>
            </a:extLst>
          </p:cNvPr>
          <p:cNvSpPr>
            <a:spLocks noGrp="1"/>
          </p:cNvSpPr>
          <p:nvPr>
            <p:ph type="title"/>
          </p:nvPr>
        </p:nvSpPr>
        <p:spPr/>
        <p:txBody>
          <a:bodyPr/>
          <a:lstStyle/>
          <a:p>
            <a:r>
              <a:rPr lang="en-GB" dirty="0"/>
              <a:t>Discussion</a:t>
            </a:r>
            <a:endParaRPr lang="en-AU" dirty="0"/>
          </a:p>
        </p:txBody>
      </p:sp>
      <p:sp>
        <p:nvSpPr>
          <p:cNvPr id="3" name="Content Placeholder 2">
            <a:extLst>
              <a:ext uri="{FF2B5EF4-FFF2-40B4-BE49-F238E27FC236}">
                <a16:creationId xmlns:a16="http://schemas.microsoft.com/office/drawing/2014/main" id="{0CC671D9-0289-41FB-AE94-2F96631A258A}"/>
              </a:ext>
            </a:extLst>
          </p:cNvPr>
          <p:cNvSpPr>
            <a:spLocks noGrp="1"/>
          </p:cNvSpPr>
          <p:nvPr>
            <p:ph idx="1"/>
          </p:nvPr>
        </p:nvSpPr>
        <p:spPr>
          <a:xfrm>
            <a:off x="0" y="1117600"/>
            <a:ext cx="10411968" cy="4758943"/>
          </a:xfrm>
        </p:spPr>
        <p:txBody>
          <a:bodyPr>
            <a:normAutofit/>
          </a:bodyPr>
          <a:lstStyle/>
          <a:p>
            <a:r>
              <a:rPr lang="en-GB" sz="5400" dirty="0"/>
              <a:t>What might be the difference between OFFENSIVE and DEFENSIVE IAPs?</a:t>
            </a:r>
            <a:endParaRPr lang="en-AU" sz="5400" dirty="0"/>
          </a:p>
        </p:txBody>
      </p:sp>
    </p:spTree>
    <p:extLst>
      <p:ext uri="{BB962C8B-B14F-4D97-AF65-F5344CB8AC3E}">
        <p14:creationId xmlns:p14="http://schemas.microsoft.com/office/powerpoint/2010/main" val="3489610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Because of climate change, BUFEs and </a:t>
            </a:r>
            <a:r>
              <a:rPr lang="en-GB" sz="4400" dirty="0" err="1"/>
              <a:t>pyroCbs</a:t>
            </a:r>
            <a:r>
              <a:rPr lang="en-GB" sz="4400" dirty="0"/>
              <a:t> now occur in extended clusters, called Sustained Outbreaks.</a:t>
            </a:r>
          </a:p>
          <a:p>
            <a:r>
              <a:rPr lang="en-GB" sz="4400" dirty="0"/>
              <a:t>We have seen one Super Outbreak.</a:t>
            </a:r>
            <a:endParaRPr lang="en-AU" sz="4400" dirty="0"/>
          </a:p>
        </p:txBody>
      </p:sp>
    </p:spTree>
    <p:extLst>
      <p:ext uri="{BB962C8B-B14F-4D97-AF65-F5344CB8AC3E}">
        <p14:creationId xmlns:p14="http://schemas.microsoft.com/office/powerpoint/2010/main" val="475762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8FEEC-C8AF-463F-8FC3-A3DA1D618D8D}"/>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53B47947-BDD4-401D-BF79-5B7CA9DEC9F6}"/>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658E0F4A-2CAB-47A4-B9F2-BB013B060C15}"/>
              </a:ext>
            </a:extLst>
          </p:cNvPr>
          <p:cNvSpPr txBox="1"/>
          <p:nvPr/>
        </p:nvSpPr>
        <p:spPr>
          <a:xfrm>
            <a:off x="628650" y="2115066"/>
            <a:ext cx="10572750" cy="2308324"/>
          </a:xfrm>
          <a:prstGeom prst="rect">
            <a:avLst/>
          </a:prstGeom>
          <a:noFill/>
        </p:spPr>
        <p:txBody>
          <a:bodyPr wrap="square" rtlCol="0">
            <a:spAutoFit/>
          </a:bodyPr>
          <a:lstStyle/>
          <a:p>
            <a:r>
              <a:rPr lang="en-GB" sz="14400" dirty="0">
                <a:latin typeface="Impact" panose="020B0806030902050204" pitchFamily="34" charset="0"/>
              </a:rPr>
              <a:t>DEEP FLAMING</a:t>
            </a:r>
            <a:endParaRPr lang="en-AU" sz="14400" dirty="0">
              <a:latin typeface="Impact" panose="020B0806030902050204" pitchFamily="34" charset="0"/>
            </a:endParaRPr>
          </a:p>
        </p:txBody>
      </p:sp>
    </p:spTree>
    <p:extLst>
      <p:ext uri="{BB962C8B-B14F-4D97-AF65-F5344CB8AC3E}">
        <p14:creationId xmlns:p14="http://schemas.microsoft.com/office/powerpoint/2010/main" val="1141326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new 2</a:t>
            </a:r>
            <a:r>
              <a:rPr lang="en-GB" sz="4400" baseline="30000" dirty="0"/>
              <a:t>nd</a:t>
            </a:r>
            <a:r>
              <a:rPr lang="en-GB" sz="4400" dirty="0"/>
              <a:t> Order VLS correctly shows that VLS can occur in unexpected places. This produces critical safety awareness for fire crews.</a:t>
            </a:r>
            <a:endParaRPr lang="en-AU" sz="4400" dirty="0"/>
          </a:p>
        </p:txBody>
      </p:sp>
    </p:spTree>
    <p:extLst>
      <p:ext uri="{BB962C8B-B14F-4D97-AF65-F5344CB8AC3E}">
        <p14:creationId xmlns:p14="http://schemas.microsoft.com/office/powerpoint/2010/main" val="2428186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B7E24-F683-41C0-84A7-49742B3BB50E}"/>
              </a:ext>
            </a:extLst>
          </p:cNvPr>
          <p:cNvSpPr>
            <a:spLocks noGrp="1"/>
          </p:cNvSpPr>
          <p:nvPr>
            <p:ph type="title"/>
          </p:nvPr>
        </p:nvSpPr>
        <p:spPr/>
        <p:txBody>
          <a:bodyPr/>
          <a:lstStyle/>
          <a:p>
            <a:r>
              <a:rPr lang="en-GB" dirty="0"/>
              <a:t>DISC-EX 1</a:t>
            </a:r>
            <a:endParaRPr lang="en-AU" dirty="0"/>
          </a:p>
        </p:txBody>
      </p:sp>
      <p:sp>
        <p:nvSpPr>
          <p:cNvPr id="3" name="Content Placeholder 2">
            <a:extLst>
              <a:ext uri="{FF2B5EF4-FFF2-40B4-BE49-F238E27FC236}">
                <a16:creationId xmlns:a16="http://schemas.microsoft.com/office/drawing/2014/main" id="{08C12425-4904-4B6B-A41D-399FF515DF9C}"/>
              </a:ext>
            </a:extLst>
          </p:cNvPr>
          <p:cNvSpPr>
            <a:spLocks noGrp="1"/>
          </p:cNvSpPr>
          <p:nvPr>
            <p:ph idx="1"/>
          </p:nvPr>
        </p:nvSpPr>
        <p:spPr>
          <a:xfrm>
            <a:off x="1" y="1117600"/>
            <a:ext cx="3327400" cy="5181599"/>
          </a:xfrm>
        </p:spPr>
        <p:txBody>
          <a:bodyPr>
            <a:normAutofit/>
          </a:bodyPr>
          <a:lstStyle/>
          <a:p>
            <a:r>
              <a:rPr lang="en-GB" sz="4400" dirty="0"/>
              <a:t>This fire is running towards a major ridge. What are your concerns?</a:t>
            </a:r>
            <a:endParaRPr lang="en-AU" sz="4400" dirty="0"/>
          </a:p>
        </p:txBody>
      </p:sp>
      <p:pic>
        <p:nvPicPr>
          <p:cNvPr id="7" name="Picture 6" descr="Map&#10;&#10;Description automatically generated">
            <a:extLst>
              <a:ext uri="{FF2B5EF4-FFF2-40B4-BE49-F238E27FC236}">
                <a16:creationId xmlns:a16="http://schemas.microsoft.com/office/drawing/2014/main" id="{796AB443-58D0-42F1-A4AB-9865412591D1}"/>
              </a:ext>
            </a:extLst>
          </p:cNvPr>
          <p:cNvPicPr>
            <a:picLocks noChangeAspect="1"/>
          </p:cNvPicPr>
          <p:nvPr/>
        </p:nvPicPr>
        <p:blipFill>
          <a:blip r:embed="rId2"/>
          <a:stretch>
            <a:fillRect/>
          </a:stretch>
        </p:blipFill>
        <p:spPr>
          <a:xfrm>
            <a:off x="3629801" y="2709"/>
            <a:ext cx="8562198" cy="6831541"/>
          </a:xfrm>
          <a:prstGeom prst="rect">
            <a:avLst/>
          </a:prstGeom>
        </p:spPr>
      </p:pic>
    </p:spTree>
    <p:extLst>
      <p:ext uri="{BB962C8B-B14F-4D97-AF65-F5344CB8AC3E}">
        <p14:creationId xmlns:p14="http://schemas.microsoft.com/office/powerpoint/2010/main" val="15523088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0EB7-34CE-4547-A4B1-22D44D2249E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09DA131C-62E8-45F5-8521-ABA97F468C12}"/>
              </a:ext>
            </a:extLst>
          </p:cNvPr>
          <p:cNvSpPr>
            <a:spLocks noGrp="1"/>
          </p:cNvSpPr>
          <p:nvPr>
            <p:ph idx="1"/>
          </p:nvPr>
        </p:nvSpPr>
        <p:spPr>
          <a:xfrm>
            <a:off x="1" y="1117601"/>
            <a:ext cx="3642292" cy="5713940"/>
          </a:xfrm>
        </p:spPr>
        <p:txBody>
          <a:bodyPr>
            <a:normAutofit/>
          </a:bodyPr>
          <a:lstStyle/>
          <a:p>
            <a:r>
              <a:rPr lang="en-GB" sz="4000" dirty="0"/>
              <a:t>VLS in gully.</a:t>
            </a:r>
          </a:p>
          <a:p>
            <a:r>
              <a:rPr lang="en-GB" sz="4000" dirty="0"/>
              <a:t>Spotting onto SW, S &amp; W aspects.</a:t>
            </a:r>
          </a:p>
          <a:p>
            <a:r>
              <a:rPr lang="en-GB" sz="4000" dirty="0"/>
              <a:t>Spotting onto next terrain block.</a:t>
            </a:r>
            <a:endParaRPr lang="en-AU" sz="4000" dirty="0"/>
          </a:p>
        </p:txBody>
      </p:sp>
      <p:pic>
        <p:nvPicPr>
          <p:cNvPr id="5" name="Picture 4" descr="Map&#10;&#10;Description automatically generated">
            <a:extLst>
              <a:ext uri="{FF2B5EF4-FFF2-40B4-BE49-F238E27FC236}">
                <a16:creationId xmlns:a16="http://schemas.microsoft.com/office/drawing/2014/main" id="{C79CA22F-C777-4062-B24B-FB2B2448305A}"/>
              </a:ext>
            </a:extLst>
          </p:cNvPr>
          <p:cNvPicPr>
            <a:picLocks noChangeAspect="1"/>
          </p:cNvPicPr>
          <p:nvPr/>
        </p:nvPicPr>
        <p:blipFill>
          <a:blip r:embed="rId2"/>
          <a:stretch>
            <a:fillRect/>
          </a:stretch>
        </p:blipFill>
        <p:spPr>
          <a:xfrm>
            <a:off x="3642292" y="0"/>
            <a:ext cx="8549708" cy="6858000"/>
          </a:xfrm>
          <a:prstGeom prst="rect">
            <a:avLst/>
          </a:prstGeom>
        </p:spPr>
      </p:pic>
    </p:spTree>
    <p:extLst>
      <p:ext uri="{BB962C8B-B14F-4D97-AF65-F5344CB8AC3E}">
        <p14:creationId xmlns:p14="http://schemas.microsoft.com/office/powerpoint/2010/main" val="23442146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B0442F-120E-4BE9-8D86-BC08DEB37FF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C0D03DC-2F8C-4B6D-A95B-5871C808E307}"/>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FCAAF4B6-7FE6-42B1-8ADD-F6736B42FECB}"/>
              </a:ext>
            </a:extLst>
          </p:cNvPr>
          <p:cNvSpPr txBox="1"/>
          <p:nvPr/>
        </p:nvSpPr>
        <p:spPr>
          <a:xfrm>
            <a:off x="1504950" y="2089666"/>
            <a:ext cx="9429750" cy="2308324"/>
          </a:xfrm>
          <a:prstGeom prst="rect">
            <a:avLst/>
          </a:prstGeom>
          <a:noFill/>
        </p:spPr>
        <p:txBody>
          <a:bodyPr wrap="square" rtlCol="0">
            <a:spAutoFit/>
          </a:bodyPr>
          <a:lstStyle/>
          <a:p>
            <a:r>
              <a:rPr lang="en-GB" sz="14400" dirty="0">
                <a:latin typeface="Impact" panose="020B0806030902050204" pitchFamily="34" charset="0"/>
              </a:rPr>
              <a:t>INSTABILITY</a:t>
            </a:r>
            <a:endParaRPr lang="en-AU" sz="14400" dirty="0">
              <a:latin typeface="Impact" panose="020B0806030902050204" pitchFamily="34" charset="0"/>
            </a:endParaRPr>
          </a:p>
        </p:txBody>
      </p:sp>
    </p:spTree>
    <p:extLst>
      <p:ext uri="{BB962C8B-B14F-4D97-AF65-F5344CB8AC3E}">
        <p14:creationId xmlns:p14="http://schemas.microsoft.com/office/powerpoint/2010/main" val="37500257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04FF71-4AE6-45B1-9466-D33EEA04279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B16FEB6-C37F-4130-9A5B-E8B80FD670DE}"/>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FBCB5B9E-D898-4ED3-B6BA-76659097D569}"/>
              </a:ext>
            </a:extLst>
          </p:cNvPr>
          <p:cNvSpPr txBox="1"/>
          <p:nvPr/>
        </p:nvSpPr>
        <p:spPr>
          <a:xfrm>
            <a:off x="133350" y="2115066"/>
            <a:ext cx="11925300" cy="2308324"/>
          </a:xfrm>
          <a:prstGeom prst="rect">
            <a:avLst/>
          </a:prstGeom>
          <a:noFill/>
        </p:spPr>
        <p:txBody>
          <a:bodyPr wrap="square" rtlCol="0">
            <a:spAutoFit/>
          </a:bodyPr>
          <a:lstStyle/>
          <a:p>
            <a:r>
              <a:rPr lang="en-GB" sz="14400" dirty="0">
                <a:latin typeface="Impact" panose="020B0806030902050204" pitchFamily="34" charset="0"/>
              </a:rPr>
              <a:t>INTRODUCTION</a:t>
            </a:r>
            <a:endParaRPr lang="en-AU" sz="14400" dirty="0">
              <a:latin typeface="Impact" panose="020B0806030902050204" pitchFamily="34" charset="0"/>
            </a:endParaRPr>
          </a:p>
        </p:txBody>
      </p:sp>
    </p:spTree>
    <p:extLst>
      <p:ext uri="{BB962C8B-B14F-4D97-AF65-F5344CB8AC3E}">
        <p14:creationId xmlns:p14="http://schemas.microsoft.com/office/powerpoint/2010/main" val="3840992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role of the convective cap must be understood.</a:t>
            </a:r>
            <a:endParaRPr lang="en-AU" sz="4400" dirty="0"/>
          </a:p>
        </p:txBody>
      </p:sp>
    </p:spTree>
    <p:extLst>
      <p:ext uri="{BB962C8B-B14F-4D97-AF65-F5344CB8AC3E}">
        <p14:creationId xmlns:p14="http://schemas.microsoft.com/office/powerpoint/2010/main" val="10408778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High country plumes can bounce back off a convective cap and drive unexpected fire runs.</a:t>
            </a:r>
          </a:p>
          <a:p>
            <a:r>
              <a:rPr lang="en-GB" sz="4400" dirty="0"/>
              <a:t>Brian Potter: The Drumskin Effect.</a:t>
            </a:r>
            <a:endParaRPr lang="en-AU" sz="4400" dirty="0"/>
          </a:p>
        </p:txBody>
      </p:sp>
    </p:spTree>
    <p:extLst>
      <p:ext uri="{BB962C8B-B14F-4D97-AF65-F5344CB8AC3E}">
        <p14:creationId xmlns:p14="http://schemas.microsoft.com/office/powerpoint/2010/main" val="29922436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role of dew point depression near the LCL must be understood.</a:t>
            </a:r>
            <a:endParaRPr lang="en-AU" sz="4400" dirty="0"/>
          </a:p>
        </p:txBody>
      </p:sp>
    </p:spTree>
    <p:extLst>
      <p:ext uri="{BB962C8B-B14F-4D97-AF65-F5344CB8AC3E}">
        <p14:creationId xmlns:p14="http://schemas.microsoft.com/office/powerpoint/2010/main" val="30411768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role of the LCL must be understood.</a:t>
            </a:r>
            <a:endParaRPr lang="en-AU" sz="4400" dirty="0"/>
          </a:p>
        </p:txBody>
      </p:sp>
    </p:spTree>
    <p:extLst>
      <p:ext uri="{BB962C8B-B14F-4D97-AF65-F5344CB8AC3E}">
        <p14:creationId xmlns:p14="http://schemas.microsoft.com/office/powerpoint/2010/main" val="2725850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An old learning worth repeating:</a:t>
            </a:r>
            <a:br>
              <a:rPr lang="en-GB" sz="4400" dirty="0"/>
            </a:br>
            <a:br>
              <a:rPr lang="en-GB" sz="4400" dirty="0"/>
            </a:br>
            <a:r>
              <a:rPr lang="en-GB" sz="4400" dirty="0"/>
              <a:t>The instability of the atmosphere above the LCL must be understood.</a:t>
            </a:r>
            <a:endParaRPr lang="en-AU" sz="4400" dirty="0"/>
          </a:p>
        </p:txBody>
      </p:sp>
    </p:spTree>
    <p:extLst>
      <p:ext uri="{BB962C8B-B14F-4D97-AF65-F5344CB8AC3E}">
        <p14:creationId xmlns:p14="http://schemas.microsoft.com/office/powerpoint/2010/main" val="3093584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602523"/>
            <a:ext cx="9448801" cy="3317631"/>
          </a:xfrm>
        </p:spPr>
        <p:txBody>
          <a:bodyPr>
            <a:normAutofit/>
          </a:bodyPr>
          <a:lstStyle/>
          <a:p>
            <a:r>
              <a:rPr lang="en-GB" sz="4400" dirty="0"/>
              <a:t>Foehn winds, and especially isentropic drawdown, can drive BUFE development on a large scale.</a:t>
            </a:r>
            <a:endParaRPr lang="en-AU" sz="4400" dirty="0"/>
          </a:p>
        </p:txBody>
      </p:sp>
    </p:spTree>
    <p:extLst>
      <p:ext uri="{BB962C8B-B14F-4D97-AF65-F5344CB8AC3E}">
        <p14:creationId xmlns:p14="http://schemas.microsoft.com/office/powerpoint/2010/main" val="27769060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575DB-40C8-4DE8-AFF9-0888CC4E6163}"/>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C66E225E-34C3-4F4B-AB12-0D6514130F9C}"/>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52D07FA9-0CA3-48F2-A4FE-1DE1F8F6AF1D}"/>
              </a:ext>
            </a:extLst>
          </p:cNvPr>
          <p:cNvSpPr txBox="1"/>
          <p:nvPr/>
        </p:nvSpPr>
        <p:spPr>
          <a:xfrm>
            <a:off x="-107950" y="1740062"/>
            <a:ext cx="11925300" cy="3293209"/>
          </a:xfrm>
          <a:prstGeom prst="rect">
            <a:avLst/>
          </a:prstGeom>
          <a:noFill/>
        </p:spPr>
        <p:txBody>
          <a:bodyPr wrap="square" rtlCol="0">
            <a:spAutoFit/>
          </a:bodyPr>
          <a:lstStyle/>
          <a:p>
            <a:pPr algn="ctr"/>
            <a:r>
              <a:rPr lang="en-GB" sz="20800" dirty="0">
                <a:latin typeface="Impact" panose="020B0806030902050204" pitchFamily="34" charset="0"/>
              </a:rPr>
              <a:t>PYROCBs</a:t>
            </a:r>
            <a:endParaRPr lang="en-AU" sz="20800" dirty="0">
              <a:latin typeface="Impact" panose="020B0806030902050204" pitchFamily="34" charset="0"/>
            </a:endParaRPr>
          </a:p>
        </p:txBody>
      </p:sp>
    </p:spTree>
    <p:extLst>
      <p:ext uri="{BB962C8B-B14F-4D97-AF65-F5344CB8AC3E}">
        <p14:creationId xmlns:p14="http://schemas.microsoft.com/office/powerpoint/2010/main" val="27680552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Climate change is producing exponential growth in the frequencies of BUFEs and </a:t>
            </a:r>
            <a:r>
              <a:rPr lang="en-GB" sz="4400" dirty="0" err="1"/>
              <a:t>pyroCbs</a:t>
            </a:r>
            <a:r>
              <a:rPr lang="en-GB" sz="4400" dirty="0"/>
              <a:t>.</a:t>
            </a:r>
            <a:endParaRPr lang="en-AU" sz="4400" dirty="0"/>
          </a:p>
        </p:txBody>
      </p:sp>
    </p:spTree>
    <p:extLst>
      <p:ext uri="{BB962C8B-B14F-4D97-AF65-F5344CB8AC3E}">
        <p14:creationId xmlns:p14="http://schemas.microsoft.com/office/powerpoint/2010/main" val="940380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B4483-603B-48C0-8E88-2BA10E01A5A9}"/>
              </a:ext>
            </a:extLst>
          </p:cNvPr>
          <p:cNvSpPr>
            <a:spLocks noGrp="1"/>
          </p:cNvSpPr>
          <p:nvPr>
            <p:ph type="title"/>
          </p:nvPr>
        </p:nvSpPr>
        <p:spPr/>
        <p:txBody>
          <a:bodyPr/>
          <a:lstStyle/>
          <a:p>
            <a:r>
              <a:rPr lang="en-GB" dirty="0"/>
              <a:t>DISCUSSION</a:t>
            </a:r>
            <a:endParaRPr lang="en-AU" dirty="0"/>
          </a:p>
        </p:txBody>
      </p:sp>
      <p:sp>
        <p:nvSpPr>
          <p:cNvPr id="3" name="Content Placeholder 2">
            <a:extLst>
              <a:ext uri="{FF2B5EF4-FFF2-40B4-BE49-F238E27FC236}">
                <a16:creationId xmlns:a16="http://schemas.microsoft.com/office/drawing/2014/main" id="{2D63716D-2BDE-4A2F-A024-F6BF52BAA4B0}"/>
              </a:ext>
            </a:extLst>
          </p:cNvPr>
          <p:cNvSpPr>
            <a:spLocks noGrp="1"/>
          </p:cNvSpPr>
          <p:nvPr>
            <p:ph idx="1"/>
          </p:nvPr>
        </p:nvSpPr>
        <p:spPr>
          <a:xfrm>
            <a:off x="1" y="1117601"/>
            <a:ext cx="5041900" cy="5037014"/>
          </a:xfrm>
        </p:spPr>
        <p:txBody>
          <a:bodyPr>
            <a:normAutofit/>
          </a:bodyPr>
          <a:lstStyle/>
          <a:p>
            <a:r>
              <a:rPr lang="en-GB" sz="5400" dirty="0"/>
              <a:t>Have you encountered a </a:t>
            </a:r>
            <a:r>
              <a:rPr lang="en-GB" sz="5400" dirty="0" err="1"/>
              <a:t>pyroCb</a:t>
            </a:r>
            <a:r>
              <a:rPr lang="en-GB" sz="5400" dirty="0"/>
              <a:t>?</a:t>
            </a:r>
          </a:p>
          <a:p>
            <a:r>
              <a:rPr lang="en-GB" sz="5400" dirty="0"/>
              <a:t>What happened?</a:t>
            </a:r>
            <a:endParaRPr lang="en-AU" sz="5400" dirty="0"/>
          </a:p>
        </p:txBody>
      </p:sp>
      <p:pic>
        <p:nvPicPr>
          <p:cNvPr id="5" name="Picture 4" descr="A picture containing text&#10;&#10;Description automatically generated">
            <a:extLst>
              <a:ext uri="{FF2B5EF4-FFF2-40B4-BE49-F238E27FC236}">
                <a16:creationId xmlns:a16="http://schemas.microsoft.com/office/drawing/2014/main" id="{B0F01592-3907-42D4-9CE4-C4A60AFC1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1700" y="26459"/>
            <a:ext cx="9144000" cy="6858000"/>
          </a:xfrm>
          <a:prstGeom prst="rect">
            <a:avLst/>
          </a:prstGeom>
        </p:spPr>
      </p:pic>
      <p:sp>
        <p:nvSpPr>
          <p:cNvPr id="6" name="TextBox 5">
            <a:extLst>
              <a:ext uri="{FF2B5EF4-FFF2-40B4-BE49-F238E27FC236}">
                <a16:creationId xmlns:a16="http://schemas.microsoft.com/office/drawing/2014/main" id="{E0B364B2-CC50-4E8A-B9D2-6717F3555C9F}"/>
              </a:ext>
            </a:extLst>
          </p:cNvPr>
          <p:cNvSpPr txBox="1"/>
          <p:nvPr/>
        </p:nvSpPr>
        <p:spPr>
          <a:xfrm>
            <a:off x="0" y="6462209"/>
            <a:ext cx="4711700" cy="369332"/>
          </a:xfrm>
          <a:prstGeom prst="rect">
            <a:avLst/>
          </a:prstGeom>
          <a:noFill/>
        </p:spPr>
        <p:txBody>
          <a:bodyPr wrap="square" rtlCol="0">
            <a:spAutoFit/>
          </a:bodyPr>
          <a:lstStyle/>
          <a:p>
            <a:r>
              <a:rPr lang="en-GB" dirty="0"/>
              <a:t>Planning Unit office, 18 Jan 2003. Photo: McRae.</a:t>
            </a:r>
            <a:endParaRPr lang="en-AU" dirty="0"/>
          </a:p>
        </p:txBody>
      </p:sp>
    </p:spTree>
    <p:extLst>
      <p:ext uri="{BB962C8B-B14F-4D97-AF65-F5344CB8AC3E}">
        <p14:creationId xmlns:p14="http://schemas.microsoft.com/office/powerpoint/2010/main" val="3192076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D5033-E702-4E02-9E42-7F6EA72D130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858C5B89-CF83-4723-85DF-D1776B3D067A}"/>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8ED1B4B7-55BA-495F-A938-074E33080622}"/>
              </a:ext>
            </a:extLst>
          </p:cNvPr>
          <p:cNvSpPr txBox="1"/>
          <p:nvPr/>
        </p:nvSpPr>
        <p:spPr>
          <a:xfrm>
            <a:off x="2175933" y="1117601"/>
            <a:ext cx="8235950" cy="4708981"/>
          </a:xfrm>
          <a:prstGeom prst="rect">
            <a:avLst/>
          </a:prstGeom>
          <a:noFill/>
        </p:spPr>
        <p:txBody>
          <a:bodyPr wrap="square" rtlCol="0">
            <a:spAutoFit/>
          </a:bodyPr>
          <a:lstStyle/>
          <a:p>
            <a:r>
              <a:rPr lang="en-GB" sz="30000" dirty="0">
                <a:latin typeface="Impact" panose="020B0806030902050204" pitchFamily="34" charset="0"/>
              </a:rPr>
              <a:t>DATA</a:t>
            </a:r>
            <a:endParaRPr lang="en-AU" sz="30000" dirty="0">
              <a:latin typeface="Impact" panose="020B0806030902050204" pitchFamily="34" charset="0"/>
            </a:endParaRPr>
          </a:p>
        </p:txBody>
      </p:sp>
    </p:spTree>
    <p:extLst>
      <p:ext uri="{BB962C8B-B14F-4D97-AF65-F5344CB8AC3E}">
        <p14:creationId xmlns:p14="http://schemas.microsoft.com/office/powerpoint/2010/main" val="20342285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E6C6F-136E-4809-94E0-F097F1B1A87F}"/>
              </a:ext>
            </a:extLst>
          </p:cNvPr>
          <p:cNvSpPr>
            <a:spLocks noGrp="1"/>
          </p:cNvSpPr>
          <p:nvPr>
            <p:ph type="title"/>
          </p:nvPr>
        </p:nvSpPr>
        <p:spPr/>
        <p:txBody>
          <a:bodyPr/>
          <a:lstStyle/>
          <a:p>
            <a:r>
              <a:rPr lang="en-GB" b="0" dirty="0"/>
              <a:t>Objective</a:t>
            </a:r>
            <a:endParaRPr lang="en-AU" b="0" dirty="0"/>
          </a:p>
        </p:txBody>
      </p:sp>
      <p:sp>
        <p:nvSpPr>
          <p:cNvPr id="3" name="Content Placeholder 2">
            <a:extLst>
              <a:ext uri="{FF2B5EF4-FFF2-40B4-BE49-F238E27FC236}">
                <a16:creationId xmlns:a16="http://schemas.microsoft.com/office/drawing/2014/main" id="{4253F271-3C1A-463D-9477-B420B46B23E7}"/>
              </a:ext>
            </a:extLst>
          </p:cNvPr>
          <p:cNvSpPr>
            <a:spLocks noGrp="1"/>
          </p:cNvSpPr>
          <p:nvPr>
            <p:ph idx="1"/>
          </p:nvPr>
        </p:nvSpPr>
        <p:spPr>
          <a:xfrm>
            <a:off x="0" y="1117600"/>
            <a:ext cx="9214338" cy="5259753"/>
          </a:xfrm>
        </p:spPr>
        <p:txBody>
          <a:bodyPr>
            <a:normAutofit lnSpcReduction="10000"/>
          </a:bodyPr>
          <a:lstStyle/>
          <a:p>
            <a:r>
              <a:rPr lang="en-AU" sz="4000" b="0" dirty="0"/>
              <a:t>This one </a:t>
            </a:r>
            <a:r>
              <a:rPr lang="en-AU" sz="4000" b="0"/>
              <a:t>day virtual workshop </a:t>
            </a:r>
            <a:r>
              <a:rPr lang="en-AU" sz="4000" b="0" dirty="0"/>
              <a:t>will show senior bushfire management personnel the lessons from recent fire activity and the science from it. Improved procedures for incident management will be indicated.</a:t>
            </a:r>
          </a:p>
          <a:p>
            <a:endParaRPr lang="en-AU" sz="4000" b="0" dirty="0"/>
          </a:p>
          <a:p>
            <a:r>
              <a:rPr lang="en-AU" sz="4000" b="0" dirty="0"/>
              <a:t> Attendees will be shown how to be better prepared for future extreme wildfire activity.</a:t>
            </a:r>
          </a:p>
        </p:txBody>
      </p:sp>
    </p:spTree>
    <p:extLst>
      <p:ext uri="{BB962C8B-B14F-4D97-AF65-F5344CB8AC3E}">
        <p14:creationId xmlns:p14="http://schemas.microsoft.com/office/powerpoint/2010/main" val="37236126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941D6-E447-43BE-B90B-19D91AAEE301}"/>
              </a:ext>
            </a:extLst>
          </p:cNvPr>
          <p:cNvSpPr>
            <a:spLocks noGrp="1"/>
          </p:cNvSpPr>
          <p:nvPr>
            <p:ph type="title"/>
          </p:nvPr>
        </p:nvSpPr>
        <p:spPr/>
        <p:txBody>
          <a:bodyPr/>
          <a:lstStyle/>
          <a:p>
            <a:r>
              <a:rPr lang="en-GB" dirty="0"/>
              <a:t>DISCUSSION</a:t>
            </a:r>
            <a:endParaRPr lang="en-AU" dirty="0"/>
          </a:p>
        </p:txBody>
      </p:sp>
      <p:sp>
        <p:nvSpPr>
          <p:cNvPr id="3" name="Content Placeholder 2">
            <a:extLst>
              <a:ext uri="{FF2B5EF4-FFF2-40B4-BE49-F238E27FC236}">
                <a16:creationId xmlns:a16="http://schemas.microsoft.com/office/drawing/2014/main" id="{B6D2BE8E-D5A4-4986-8222-3DA457E91834}"/>
              </a:ext>
            </a:extLst>
          </p:cNvPr>
          <p:cNvSpPr>
            <a:spLocks noGrp="1"/>
          </p:cNvSpPr>
          <p:nvPr>
            <p:ph idx="1"/>
          </p:nvPr>
        </p:nvSpPr>
        <p:spPr>
          <a:xfrm>
            <a:off x="0" y="1117601"/>
            <a:ext cx="6388100" cy="4538132"/>
          </a:xfrm>
        </p:spPr>
        <p:txBody>
          <a:bodyPr>
            <a:normAutofit fontScale="92500" lnSpcReduction="10000"/>
          </a:bodyPr>
          <a:lstStyle/>
          <a:p>
            <a:r>
              <a:rPr lang="en-GB" sz="4400" dirty="0"/>
              <a:t>How important are these to you?</a:t>
            </a:r>
          </a:p>
          <a:p>
            <a:r>
              <a:rPr lang="en-GB" sz="4400" dirty="0"/>
              <a:t>Satellites, </a:t>
            </a:r>
            <a:r>
              <a:rPr lang="en-GB" sz="4400" dirty="0" err="1"/>
              <a:t>linescans</a:t>
            </a:r>
            <a:r>
              <a:rPr lang="en-GB" sz="4400" dirty="0"/>
              <a:t> and radiosondes – data to Planning Units.</a:t>
            </a:r>
          </a:p>
          <a:p>
            <a:r>
              <a:rPr lang="en-GB" sz="4400" dirty="0"/>
              <a:t>Air &amp; ground observers – data to Ops and field controllers.</a:t>
            </a:r>
          </a:p>
        </p:txBody>
      </p:sp>
      <p:pic>
        <p:nvPicPr>
          <p:cNvPr id="5" name="Picture 4">
            <a:extLst>
              <a:ext uri="{FF2B5EF4-FFF2-40B4-BE49-F238E27FC236}">
                <a16:creationId xmlns:a16="http://schemas.microsoft.com/office/drawing/2014/main" id="{3B6E1486-E047-4603-8080-8DCF5C71BB93}"/>
              </a:ext>
            </a:extLst>
          </p:cNvPr>
          <p:cNvPicPr>
            <a:picLocks noChangeAspect="1"/>
          </p:cNvPicPr>
          <p:nvPr/>
        </p:nvPicPr>
        <p:blipFill>
          <a:blip r:embed="rId2"/>
          <a:stretch>
            <a:fillRect/>
          </a:stretch>
        </p:blipFill>
        <p:spPr>
          <a:xfrm>
            <a:off x="5824536" y="2337857"/>
            <a:ext cx="1799217" cy="942447"/>
          </a:xfrm>
          <a:prstGeom prst="rect">
            <a:avLst/>
          </a:prstGeom>
        </p:spPr>
      </p:pic>
      <p:pic>
        <p:nvPicPr>
          <p:cNvPr id="7" name="Picture 6">
            <a:extLst>
              <a:ext uri="{FF2B5EF4-FFF2-40B4-BE49-F238E27FC236}">
                <a16:creationId xmlns:a16="http://schemas.microsoft.com/office/drawing/2014/main" id="{C35B1542-0BE7-4D88-9A31-31C451852B30}"/>
              </a:ext>
            </a:extLst>
          </p:cNvPr>
          <p:cNvPicPr>
            <a:picLocks noChangeAspect="1"/>
          </p:cNvPicPr>
          <p:nvPr/>
        </p:nvPicPr>
        <p:blipFill>
          <a:blip r:embed="rId3"/>
          <a:stretch>
            <a:fillRect/>
          </a:stretch>
        </p:blipFill>
        <p:spPr>
          <a:xfrm>
            <a:off x="5824536" y="3970337"/>
            <a:ext cx="1809751" cy="995363"/>
          </a:xfrm>
          <a:prstGeom prst="rect">
            <a:avLst/>
          </a:prstGeom>
        </p:spPr>
      </p:pic>
      <p:sp>
        <p:nvSpPr>
          <p:cNvPr id="8" name="TextBox 7">
            <a:extLst>
              <a:ext uri="{FF2B5EF4-FFF2-40B4-BE49-F238E27FC236}">
                <a16:creationId xmlns:a16="http://schemas.microsoft.com/office/drawing/2014/main" id="{D470689E-C3C9-429B-8D0B-9371417A9383}"/>
              </a:ext>
            </a:extLst>
          </p:cNvPr>
          <p:cNvSpPr txBox="1"/>
          <p:nvPr/>
        </p:nvSpPr>
        <p:spPr>
          <a:xfrm>
            <a:off x="6070600" y="2578247"/>
            <a:ext cx="1809751" cy="461665"/>
          </a:xfrm>
          <a:prstGeom prst="rect">
            <a:avLst/>
          </a:prstGeom>
          <a:noFill/>
        </p:spPr>
        <p:txBody>
          <a:bodyPr wrap="square" rtlCol="0">
            <a:spAutoFit/>
          </a:bodyPr>
          <a:lstStyle/>
          <a:p>
            <a:r>
              <a:rPr lang="en-GB" sz="2400" dirty="0">
                <a:latin typeface="Impact" panose="020B0806030902050204" pitchFamily="34" charset="0"/>
              </a:rPr>
              <a:t>PLANNING</a:t>
            </a:r>
            <a:endParaRPr lang="en-AU" sz="2400" dirty="0">
              <a:latin typeface="Impact" panose="020B0806030902050204" pitchFamily="34" charset="0"/>
            </a:endParaRPr>
          </a:p>
        </p:txBody>
      </p:sp>
      <p:sp>
        <p:nvSpPr>
          <p:cNvPr id="9" name="TextBox 8">
            <a:extLst>
              <a:ext uri="{FF2B5EF4-FFF2-40B4-BE49-F238E27FC236}">
                <a16:creationId xmlns:a16="http://schemas.microsoft.com/office/drawing/2014/main" id="{2E7D9B69-DC09-485B-B32C-0C2DCCF44803}"/>
              </a:ext>
            </a:extLst>
          </p:cNvPr>
          <p:cNvSpPr txBox="1"/>
          <p:nvPr/>
        </p:nvSpPr>
        <p:spPr>
          <a:xfrm>
            <a:off x="5930899" y="4248829"/>
            <a:ext cx="1809751" cy="461665"/>
          </a:xfrm>
          <a:prstGeom prst="rect">
            <a:avLst/>
          </a:prstGeom>
          <a:noFill/>
        </p:spPr>
        <p:txBody>
          <a:bodyPr wrap="square" rtlCol="0">
            <a:spAutoFit/>
          </a:bodyPr>
          <a:lstStyle/>
          <a:p>
            <a:r>
              <a:rPr lang="en-GB" sz="2400" dirty="0">
                <a:latin typeface="Impact" panose="020B0806030902050204" pitchFamily="34" charset="0"/>
              </a:rPr>
              <a:t>OPERATIONS</a:t>
            </a:r>
            <a:endParaRPr lang="en-AU" sz="2400" dirty="0">
              <a:latin typeface="Impact" panose="020B0806030902050204" pitchFamily="34" charset="0"/>
            </a:endParaRPr>
          </a:p>
        </p:txBody>
      </p:sp>
    </p:spTree>
    <p:extLst>
      <p:ext uri="{BB962C8B-B14F-4D97-AF65-F5344CB8AC3E}">
        <p14:creationId xmlns:p14="http://schemas.microsoft.com/office/powerpoint/2010/main" val="33134488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E24C2-30E7-4249-97D7-ACB80EF98C9F}"/>
              </a:ext>
            </a:extLst>
          </p:cNvPr>
          <p:cNvSpPr>
            <a:spLocks noGrp="1"/>
          </p:cNvSpPr>
          <p:nvPr>
            <p:ph type="title"/>
          </p:nvPr>
        </p:nvSpPr>
        <p:spPr/>
        <p:txBody>
          <a:bodyPr/>
          <a:lstStyle/>
          <a:p>
            <a:r>
              <a:rPr lang="en-GB" dirty="0"/>
              <a:t>DISCUSSION</a:t>
            </a:r>
            <a:endParaRPr lang="en-AU" dirty="0"/>
          </a:p>
        </p:txBody>
      </p:sp>
      <p:sp>
        <p:nvSpPr>
          <p:cNvPr id="3" name="Content Placeholder 2">
            <a:extLst>
              <a:ext uri="{FF2B5EF4-FFF2-40B4-BE49-F238E27FC236}">
                <a16:creationId xmlns:a16="http://schemas.microsoft.com/office/drawing/2014/main" id="{C127BD13-28D4-4573-B9A1-40E8FCDA5D74}"/>
              </a:ext>
            </a:extLst>
          </p:cNvPr>
          <p:cNvSpPr>
            <a:spLocks noGrp="1"/>
          </p:cNvSpPr>
          <p:nvPr>
            <p:ph idx="1"/>
          </p:nvPr>
        </p:nvSpPr>
        <p:spPr>
          <a:xfrm>
            <a:off x="1206501" y="1847362"/>
            <a:ext cx="8597900" cy="4841629"/>
          </a:xfrm>
        </p:spPr>
        <p:txBody>
          <a:bodyPr>
            <a:normAutofit/>
          </a:bodyPr>
          <a:lstStyle/>
          <a:p>
            <a:r>
              <a:rPr lang="en-GB" sz="7200" dirty="0"/>
              <a:t>What are the most effective data sources that you use?</a:t>
            </a:r>
            <a:endParaRPr lang="en-AU" sz="7200" dirty="0"/>
          </a:p>
        </p:txBody>
      </p:sp>
    </p:spTree>
    <p:extLst>
      <p:ext uri="{BB962C8B-B14F-4D97-AF65-F5344CB8AC3E}">
        <p14:creationId xmlns:p14="http://schemas.microsoft.com/office/powerpoint/2010/main" val="3252519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D6CF2-06C3-41B8-BC7A-D1D5AC2AD8C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23A2CB6-D33A-4B85-90D7-B3F67E07EAFE}"/>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DF9E8CEE-CB9F-48D1-BE9E-8C55A2BF2714}"/>
              </a:ext>
            </a:extLst>
          </p:cNvPr>
          <p:cNvSpPr txBox="1"/>
          <p:nvPr/>
        </p:nvSpPr>
        <p:spPr>
          <a:xfrm>
            <a:off x="0" y="1889983"/>
            <a:ext cx="11925300" cy="3293209"/>
          </a:xfrm>
          <a:prstGeom prst="rect">
            <a:avLst/>
          </a:prstGeom>
          <a:noFill/>
        </p:spPr>
        <p:txBody>
          <a:bodyPr wrap="square" rtlCol="0">
            <a:spAutoFit/>
          </a:bodyPr>
          <a:lstStyle/>
          <a:p>
            <a:pPr algn="ctr"/>
            <a:r>
              <a:rPr lang="en-GB" sz="20800" dirty="0">
                <a:latin typeface="Impact" panose="020B0806030902050204" pitchFamily="34" charset="0"/>
              </a:rPr>
              <a:t>MAPPING</a:t>
            </a:r>
            <a:endParaRPr lang="en-AU" sz="20800" dirty="0">
              <a:latin typeface="Impact" panose="020B0806030902050204" pitchFamily="34" charset="0"/>
            </a:endParaRPr>
          </a:p>
        </p:txBody>
      </p:sp>
    </p:spTree>
    <p:extLst>
      <p:ext uri="{BB962C8B-B14F-4D97-AF65-F5344CB8AC3E}">
        <p14:creationId xmlns:p14="http://schemas.microsoft.com/office/powerpoint/2010/main" val="5858342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DA62-FB9B-4F6C-9B66-AC5E8F2A32C8}"/>
              </a:ext>
            </a:extLst>
          </p:cNvPr>
          <p:cNvSpPr>
            <a:spLocks noGrp="1"/>
          </p:cNvSpPr>
          <p:nvPr>
            <p:ph type="title"/>
          </p:nvPr>
        </p:nvSpPr>
        <p:spPr/>
        <p:txBody>
          <a:bodyPr/>
          <a:lstStyle/>
          <a:p>
            <a:r>
              <a:rPr lang="en-GB" dirty="0"/>
              <a:t>DISC-EX2</a:t>
            </a:r>
            <a:endParaRPr lang="en-AU" dirty="0"/>
          </a:p>
        </p:txBody>
      </p:sp>
      <p:sp>
        <p:nvSpPr>
          <p:cNvPr id="3" name="Content Placeholder 2">
            <a:extLst>
              <a:ext uri="{FF2B5EF4-FFF2-40B4-BE49-F238E27FC236}">
                <a16:creationId xmlns:a16="http://schemas.microsoft.com/office/drawing/2014/main" id="{5F48BF75-DDAD-4EAB-BCA5-322C6036A437}"/>
              </a:ext>
            </a:extLst>
          </p:cNvPr>
          <p:cNvSpPr>
            <a:spLocks noGrp="1"/>
          </p:cNvSpPr>
          <p:nvPr>
            <p:ph idx="1"/>
          </p:nvPr>
        </p:nvSpPr>
        <p:spPr>
          <a:xfrm>
            <a:off x="2667000" y="2006601"/>
            <a:ext cx="5892800" cy="4538132"/>
          </a:xfrm>
        </p:spPr>
        <p:txBody>
          <a:bodyPr>
            <a:normAutofit/>
          </a:bodyPr>
          <a:lstStyle/>
          <a:p>
            <a:r>
              <a:rPr lang="en-GB" sz="4800" dirty="0"/>
              <a:t>What do you task the Situation Leader to do if there is a chance of a BUFE?</a:t>
            </a:r>
            <a:endParaRPr lang="en-AU" sz="4800" dirty="0"/>
          </a:p>
        </p:txBody>
      </p:sp>
    </p:spTree>
    <p:extLst>
      <p:ext uri="{BB962C8B-B14F-4D97-AF65-F5344CB8AC3E}">
        <p14:creationId xmlns:p14="http://schemas.microsoft.com/office/powerpoint/2010/main" val="41069960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D4ACD-F565-49B0-AE27-B93226E1C391}"/>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Operational Tools</a:t>
            </a:r>
            <a:endParaRPr lang="en-AU" b="0" dirty="0"/>
          </a:p>
        </p:txBody>
      </p:sp>
      <p:sp>
        <p:nvSpPr>
          <p:cNvPr id="3" name="Content Placeholder 2">
            <a:extLst>
              <a:ext uri="{FF2B5EF4-FFF2-40B4-BE49-F238E27FC236}">
                <a16:creationId xmlns:a16="http://schemas.microsoft.com/office/drawing/2014/main" id="{F3E525F0-FB68-4BCB-8674-B851C2A907F7}"/>
              </a:ext>
            </a:extLst>
          </p:cNvPr>
          <p:cNvSpPr>
            <a:spLocks noGrp="1"/>
          </p:cNvSpPr>
          <p:nvPr>
            <p:ph idx="1"/>
          </p:nvPr>
        </p:nvSpPr>
        <p:spPr/>
        <p:txBody>
          <a:bodyPr>
            <a:normAutofit/>
          </a:bodyPr>
          <a:lstStyle/>
          <a:p>
            <a:pPr lvl="0"/>
            <a:endParaRPr lang="en-AU" sz="4400" b="1" kern="1200" dirty="0">
              <a:solidFill>
                <a:schemeClr val="tx1"/>
              </a:solidFill>
              <a:effectLst/>
              <a:latin typeface="+mj-lt"/>
              <a:ea typeface="+mj-ea"/>
              <a:cs typeface="+mj-cs"/>
            </a:endParaRPr>
          </a:p>
        </p:txBody>
      </p:sp>
      <p:sp>
        <p:nvSpPr>
          <p:cNvPr id="4" name="TextBox 3">
            <a:extLst>
              <a:ext uri="{FF2B5EF4-FFF2-40B4-BE49-F238E27FC236}">
                <a16:creationId xmlns:a16="http://schemas.microsoft.com/office/drawing/2014/main" id="{E117CAF9-1CA8-40F1-902C-CFE52B33C35F}"/>
              </a:ext>
            </a:extLst>
          </p:cNvPr>
          <p:cNvSpPr txBox="1"/>
          <p:nvPr/>
        </p:nvSpPr>
        <p:spPr>
          <a:xfrm>
            <a:off x="-127000" y="1314966"/>
            <a:ext cx="11925300" cy="4524315"/>
          </a:xfrm>
          <a:prstGeom prst="rect">
            <a:avLst/>
          </a:prstGeom>
          <a:noFill/>
        </p:spPr>
        <p:txBody>
          <a:bodyPr wrap="square" rtlCol="0">
            <a:spAutoFit/>
          </a:bodyPr>
          <a:lstStyle/>
          <a:p>
            <a:pPr algn="ctr"/>
            <a:r>
              <a:rPr lang="en-GB" sz="14400" dirty="0">
                <a:latin typeface="Impact" panose="020B0806030902050204" pitchFamily="34" charset="0"/>
              </a:rPr>
              <a:t>OPERATIONAL TOOLS</a:t>
            </a:r>
            <a:endParaRPr lang="en-AU" sz="14400" dirty="0">
              <a:latin typeface="Impact" panose="020B0806030902050204" pitchFamily="34" charset="0"/>
            </a:endParaRPr>
          </a:p>
        </p:txBody>
      </p:sp>
    </p:spTree>
    <p:extLst>
      <p:ext uri="{BB962C8B-B14F-4D97-AF65-F5344CB8AC3E}">
        <p14:creationId xmlns:p14="http://schemas.microsoft.com/office/powerpoint/2010/main" val="32226025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BUFE threat footprints are getting larger, with compound runs over 50km no longer unusual.</a:t>
            </a:r>
            <a:endParaRPr lang="en-AU" sz="4400" dirty="0"/>
          </a:p>
        </p:txBody>
      </p:sp>
    </p:spTree>
    <p:extLst>
      <p:ext uri="{BB962C8B-B14F-4D97-AF65-F5344CB8AC3E}">
        <p14:creationId xmlns:p14="http://schemas.microsoft.com/office/powerpoint/2010/main" val="3488485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CB9B5B-9CB8-424A-9504-71E01322761B}"/>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5908D3E1-2BCE-419B-9550-463EBE5C16C5}"/>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14FD4C0B-0B6C-4B8A-AF0A-55C1CA0F9F23}"/>
              </a:ext>
            </a:extLst>
          </p:cNvPr>
          <p:cNvSpPr txBox="1"/>
          <p:nvPr/>
        </p:nvSpPr>
        <p:spPr>
          <a:xfrm>
            <a:off x="-222250" y="1459230"/>
            <a:ext cx="11925300" cy="3939540"/>
          </a:xfrm>
          <a:prstGeom prst="rect">
            <a:avLst/>
          </a:prstGeom>
          <a:noFill/>
        </p:spPr>
        <p:txBody>
          <a:bodyPr wrap="square" rtlCol="0">
            <a:spAutoFit/>
          </a:bodyPr>
          <a:lstStyle/>
          <a:p>
            <a:pPr algn="ctr"/>
            <a:r>
              <a:rPr lang="en-GB" sz="25000" dirty="0">
                <a:latin typeface="Impact" panose="020B0806030902050204" pitchFamily="34" charset="0"/>
              </a:rPr>
              <a:t>BUFO</a:t>
            </a:r>
            <a:endParaRPr lang="en-AU" sz="25000" dirty="0">
              <a:latin typeface="Impact" panose="020B0806030902050204" pitchFamily="34" charset="0"/>
            </a:endParaRPr>
          </a:p>
        </p:txBody>
      </p:sp>
    </p:spTree>
    <p:extLst>
      <p:ext uri="{BB962C8B-B14F-4D97-AF65-F5344CB8AC3E}">
        <p14:creationId xmlns:p14="http://schemas.microsoft.com/office/powerpoint/2010/main" val="13641805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98CD36-E018-4B7A-96AE-419601F7BB1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BD83857-4C49-491A-8D3B-99641D4DE53B}"/>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20519465-07B9-4B50-A0F0-B928F04852A5}"/>
              </a:ext>
            </a:extLst>
          </p:cNvPr>
          <p:cNvSpPr txBox="1"/>
          <p:nvPr/>
        </p:nvSpPr>
        <p:spPr>
          <a:xfrm>
            <a:off x="666750" y="2417171"/>
            <a:ext cx="11925300" cy="1938992"/>
          </a:xfrm>
          <a:prstGeom prst="rect">
            <a:avLst/>
          </a:prstGeom>
          <a:noFill/>
        </p:spPr>
        <p:txBody>
          <a:bodyPr wrap="square" rtlCol="0">
            <a:spAutoFit/>
          </a:bodyPr>
          <a:lstStyle/>
          <a:p>
            <a:r>
              <a:rPr lang="en-GB" sz="12000" dirty="0">
                <a:latin typeface="Impact" panose="020B0806030902050204" pitchFamily="34" charset="0"/>
              </a:rPr>
              <a:t>IMPLEMENTATION</a:t>
            </a:r>
            <a:endParaRPr lang="en-AU" sz="12000" dirty="0">
              <a:latin typeface="Impact" panose="020B0806030902050204" pitchFamily="34" charset="0"/>
            </a:endParaRPr>
          </a:p>
        </p:txBody>
      </p:sp>
    </p:spTree>
    <p:extLst>
      <p:ext uri="{BB962C8B-B14F-4D97-AF65-F5344CB8AC3E}">
        <p14:creationId xmlns:p14="http://schemas.microsoft.com/office/powerpoint/2010/main" val="25369406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0A0C9D-555D-40E7-A6C7-76C1041F5BBD}"/>
              </a:ext>
            </a:extLst>
          </p:cNvPr>
          <p:cNvPicPr>
            <a:picLocks noChangeAspect="1"/>
          </p:cNvPicPr>
          <p:nvPr/>
        </p:nvPicPr>
        <p:blipFill>
          <a:blip r:embed="rId2"/>
          <a:stretch>
            <a:fillRect/>
          </a:stretch>
        </p:blipFill>
        <p:spPr>
          <a:xfrm>
            <a:off x="0" y="17094"/>
            <a:ext cx="12192000" cy="6823811"/>
          </a:xfrm>
          <a:prstGeom prst="rect">
            <a:avLst/>
          </a:prstGeom>
        </p:spPr>
      </p:pic>
      <p:sp>
        <p:nvSpPr>
          <p:cNvPr id="2" name="Title 1">
            <a:extLst>
              <a:ext uri="{FF2B5EF4-FFF2-40B4-BE49-F238E27FC236}">
                <a16:creationId xmlns:a16="http://schemas.microsoft.com/office/drawing/2014/main" id="{C7D75EC9-C01C-4A98-B639-ED4EDE2E010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F877035-FBA2-45DE-B290-560693EF4282}"/>
              </a:ext>
            </a:extLst>
          </p:cNvPr>
          <p:cNvSpPr>
            <a:spLocks noGrp="1"/>
          </p:cNvSpPr>
          <p:nvPr>
            <p:ph idx="1"/>
          </p:nvPr>
        </p:nvSpPr>
        <p:spPr>
          <a:xfrm>
            <a:off x="1336430" y="2567354"/>
            <a:ext cx="9448801" cy="3352800"/>
          </a:xfrm>
        </p:spPr>
        <p:txBody>
          <a:bodyPr>
            <a:normAutofit/>
          </a:bodyPr>
          <a:lstStyle/>
          <a:p>
            <a:r>
              <a:rPr lang="en-GB" sz="4400" dirty="0"/>
              <a:t>The seven known causes of deep flaming must be understood and considered by IMTs.</a:t>
            </a:r>
            <a:endParaRPr lang="en-AU" sz="4400" dirty="0"/>
          </a:p>
        </p:txBody>
      </p:sp>
    </p:spTree>
    <p:extLst>
      <p:ext uri="{BB962C8B-B14F-4D97-AF65-F5344CB8AC3E}">
        <p14:creationId xmlns:p14="http://schemas.microsoft.com/office/powerpoint/2010/main" val="502961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FF3D3-07A7-460C-A508-A58BCFB5B4AB}"/>
              </a:ext>
            </a:extLst>
          </p:cNvPr>
          <p:cNvSpPr>
            <a:spLocks noGrp="1"/>
          </p:cNvSpPr>
          <p:nvPr>
            <p:ph type="title"/>
          </p:nvPr>
        </p:nvSpPr>
        <p:spPr/>
        <p:txBody>
          <a:bodyPr/>
          <a:lstStyle/>
          <a:p>
            <a:r>
              <a:rPr lang="en-GB" dirty="0"/>
              <a:t>DISC-EX</a:t>
            </a:r>
            <a:endParaRPr lang="en-AU" dirty="0"/>
          </a:p>
        </p:txBody>
      </p:sp>
      <p:sp>
        <p:nvSpPr>
          <p:cNvPr id="3" name="Content Placeholder 2">
            <a:extLst>
              <a:ext uri="{FF2B5EF4-FFF2-40B4-BE49-F238E27FC236}">
                <a16:creationId xmlns:a16="http://schemas.microsoft.com/office/drawing/2014/main" id="{1F68C861-0D8E-49C8-88EE-7723F90866B2}"/>
              </a:ext>
            </a:extLst>
          </p:cNvPr>
          <p:cNvSpPr>
            <a:spLocks noGrp="1"/>
          </p:cNvSpPr>
          <p:nvPr>
            <p:ph idx="1"/>
          </p:nvPr>
        </p:nvSpPr>
        <p:spPr>
          <a:xfrm>
            <a:off x="0" y="1117601"/>
            <a:ext cx="7083552" cy="4538132"/>
          </a:xfrm>
        </p:spPr>
        <p:txBody>
          <a:bodyPr>
            <a:normAutofit fontScale="92500" lnSpcReduction="10000"/>
          </a:bodyPr>
          <a:lstStyle/>
          <a:p>
            <a:r>
              <a:rPr lang="en-GB" sz="3600" dirty="0"/>
              <a:t>At 1pm a truck crashes on the freeway near Bargo and starts a fire in the forest adjacent to the road easement.</a:t>
            </a:r>
          </a:p>
          <a:p>
            <a:r>
              <a:rPr lang="en-GB" sz="3600" dirty="0"/>
              <a:t>Fire </a:t>
            </a:r>
            <a:r>
              <a:rPr lang="en-GB" sz="3600" dirty="0" err="1"/>
              <a:t>Wx</a:t>
            </a:r>
            <a:r>
              <a:rPr lang="en-GB" sz="3600" dirty="0"/>
              <a:t>:</a:t>
            </a:r>
          </a:p>
          <a:p>
            <a:pPr lvl="1"/>
            <a:r>
              <a:rPr lang="en-GB" sz="3200" dirty="0"/>
              <a:t>DF 10</a:t>
            </a:r>
          </a:p>
          <a:p>
            <a:pPr lvl="1"/>
            <a:r>
              <a:rPr lang="en-GB" sz="3200" dirty="0"/>
              <a:t>Wind speed 20km/hr, and rising, from WNW.</a:t>
            </a:r>
          </a:p>
          <a:p>
            <a:pPr lvl="1"/>
            <a:r>
              <a:rPr lang="en-GB" sz="3200" dirty="0"/>
              <a:t>Fuel Moisture Index 5% and likely to fall as the day heats up.</a:t>
            </a:r>
            <a:endParaRPr lang="en-AU" sz="3200" dirty="0"/>
          </a:p>
          <a:p>
            <a:r>
              <a:rPr lang="en-AU" sz="3600" b="1" dirty="0"/>
              <a:t>TASK 1: DO A SIZE</a:t>
            </a:r>
            <a:r>
              <a:rPr lang="en-AU" sz="3600" dirty="0"/>
              <a:t>-UP – map overleaf…</a:t>
            </a:r>
            <a:endParaRPr lang="en-GB" sz="3600" dirty="0"/>
          </a:p>
        </p:txBody>
      </p:sp>
    </p:spTree>
    <p:extLst>
      <p:ext uri="{BB962C8B-B14F-4D97-AF65-F5344CB8AC3E}">
        <p14:creationId xmlns:p14="http://schemas.microsoft.com/office/powerpoint/2010/main" val="2443878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4FD850-CB7F-4878-B840-5C153765FE5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EB24ADA2-70C8-4B78-B222-7D9BF0B060E6}"/>
              </a:ext>
            </a:extLst>
          </p:cNvPr>
          <p:cNvSpPr>
            <a:spLocks noGrp="1"/>
          </p:cNvSpPr>
          <p:nvPr>
            <p:ph idx="1"/>
          </p:nvPr>
        </p:nvSpPr>
        <p:spPr>
          <a:xfrm>
            <a:off x="0" y="1117601"/>
            <a:ext cx="6811108" cy="4538132"/>
          </a:xfrm>
        </p:spPr>
        <p:txBody>
          <a:bodyPr>
            <a:normAutofit/>
          </a:bodyPr>
          <a:lstStyle/>
          <a:p>
            <a:r>
              <a:rPr lang="en-GB" sz="4000" b="1" dirty="0">
                <a:solidFill>
                  <a:schemeClr val="accent1"/>
                </a:solidFill>
              </a:rPr>
              <a:t>Blue text </a:t>
            </a:r>
            <a:r>
              <a:rPr lang="en-GB" sz="4000" dirty="0"/>
              <a:t>is something that will be explained shortly.</a:t>
            </a:r>
            <a:br>
              <a:rPr lang="en-GB" sz="4000" dirty="0"/>
            </a:br>
            <a:endParaRPr lang="en-GB" sz="4000" dirty="0"/>
          </a:p>
          <a:p>
            <a:r>
              <a:rPr lang="en-GB" sz="4000" b="1" dirty="0">
                <a:solidFill>
                  <a:srgbClr val="FF0000"/>
                </a:solidFill>
              </a:rPr>
              <a:t>Red text </a:t>
            </a:r>
            <a:r>
              <a:rPr lang="en-GB" sz="4000" dirty="0"/>
              <a:t>is that explanation.</a:t>
            </a:r>
            <a:endParaRPr lang="en-AU" sz="4000" dirty="0"/>
          </a:p>
        </p:txBody>
      </p:sp>
    </p:spTree>
    <p:extLst>
      <p:ext uri="{BB962C8B-B14F-4D97-AF65-F5344CB8AC3E}">
        <p14:creationId xmlns:p14="http://schemas.microsoft.com/office/powerpoint/2010/main" val="12145616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BDBC7-4B9B-461E-82DB-AAA816CB87E1}"/>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4527047-EC61-435D-A522-B0BD99E815BE}"/>
              </a:ext>
            </a:extLst>
          </p:cNvPr>
          <p:cNvSpPr>
            <a:spLocks noGrp="1"/>
          </p:cNvSpPr>
          <p:nvPr>
            <p:ph idx="1"/>
          </p:nvPr>
        </p:nvSpPr>
        <p:spPr/>
        <p:txBody>
          <a:bodyPr/>
          <a:lstStyle/>
          <a:p>
            <a:r>
              <a:rPr lang="en-AU" dirty="0"/>
              <a:t>1:10pm</a:t>
            </a:r>
          </a:p>
        </p:txBody>
      </p:sp>
      <p:pic>
        <p:nvPicPr>
          <p:cNvPr id="5" name="Picture 4">
            <a:extLst>
              <a:ext uri="{FF2B5EF4-FFF2-40B4-BE49-F238E27FC236}">
                <a16:creationId xmlns:a16="http://schemas.microsoft.com/office/drawing/2014/main" id="{2B0DC58E-EBF0-4D1E-A42C-490323F01428}"/>
              </a:ext>
            </a:extLst>
          </p:cNvPr>
          <p:cNvPicPr>
            <a:picLocks noChangeAspect="1"/>
          </p:cNvPicPr>
          <p:nvPr/>
        </p:nvPicPr>
        <p:blipFill>
          <a:blip r:embed="rId3"/>
          <a:stretch>
            <a:fillRect/>
          </a:stretch>
        </p:blipFill>
        <p:spPr>
          <a:xfrm>
            <a:off x="1833562" y="895350"/>
            <a:ext cx="8524875" cy="6048375"/>
          </a:xfrm>
          <a:prstGeom prst="rect">
            <a:avLst/>
          </a:prstGeom>
        </p:spPr>
      </p:pic>
      <p:sp>
        <p:nvSpPr>
          <p:cNvPr id="4" name="TextBox 3">
            <a:extLst>
              <a:ext uri="{FF2B5EF4-FFF2-40B4-BE49-F238E27FC236}">
                <a16:creationId xmlns:a16="http://schemas.microsoft.com/office/drawing/2014/main" id="{CD370B65-8B68-4FEF-8731-7BD5F3E4FE34}"/>
              </a:ext>
            </a:extLst>
          </p:cNvPr>
          <p:cNvSpPr txBox="1"/>
          <p:nvPr/>
        </p:nvSpPr>
        <p:spPr>
          <a:xfrm>
            <a:off x="128954" y="4466492"/>
            <a:ext cx="1704608" cy="1477328"/>
          </a:xfrm>
          <a:prstGeom prst="rect">
            <a:avLst/>
          </a:prstGeom>
          <a:noFill/>
        </p:spPr>
        <p:txBody>
          <a:bodyPr wrap="square" rtlCol="0">
            <a:spAutoFit/>
          </a:bodyPr>
          <a:lstStyle/>
          <a:p>
            <a:r>
              <a:rPr lang="en-AU" dirty="0"/>
              <a:t>Black dot = P.O.O.</a:t>
            </a:r>
          </a:p>
          <a:p>
            <a:r>
              <a:rPr lang="en-AU" dirty="0"/>
              <a:t>Hatching = VLS-prone lands for WNW winds.</a:t>
            </a:r>
          </a:p>
        </p:txBody>
      </p:sp>
      <p:cxnSp>
        <p:nvCxnSpPr>
          <p:cNvPr id="7" name="Straight Connector 6">
            <a:extLst>
              <a:ext uri="{FF2B5EF4-FFF2-40B4-BE49-F238E27FC236}">
                <a16:creationId xmlns:a16="http://schemas.microsoft.com/office/drawing/2014/main" id="{F63CEFB7-AAA5-431F-8016-E64BE29EC625}"/>
              </a:ext>
            </a:extLst>
          </p:cNvPr>
          <p:cNvCxnSpPr>
            <a:cxnSpLocks/>
          </p:cNvCxnSpPr>
          <p:nvPr/>
        </p:nvCxnSpPr>
        <p:spPr>
          <a:xfrm>
            <a:off x="8548158" y="6600825"/>
            <a:ext cx="1691217" cy="0"/>
          </a:xfrm>
          <a:prstGeom prst="line">
            <a:avLst/>
          </a:prstGeom>
          <a:ln w="38100"/>
        </p:spPr>
        <p:style>
          <a:lnRef idx="1">
            <a:schemeClr val="dk1"/>
          </a:lnRef>
          <a:fillRef idx="0">
            <a:schemeClr val="dk1"/>
          </a:fillRef>
          <a:effectRef idx="0">
            <a:schemeClr val="dk1"/>
          </a:effectRef>
          <a:fontRef idx="minor">
            <a:schemeClr val="tx1"/>
          </a:fontRef>
        </p:style>
      </p:cxnSp>
      <p:sp>
        <p:nvSpPr>
          <p:cNvPr id="9" name="TextBox 8">
            <a:extLst>
              <a:ext uri="{FF2B5EF4-FFF2-40B4-BE49-F238E27FC236}">
                <a16:creationId xmlns:a16="http://schemas.microsoft.com/office/drawing/2014/main" id="{2C67150D-9E18-49A5-9243-4D03843FA1BF}"/>
              </a:ext>
            </a:extLst>
          </p:cNvPr>
          <p:cNvSpPr txBox="1"/>
          <p:nvPr/>
        </p:nvSpPr>
        <p:spPr>
          <a:xfrm>
            <a:off x="8874125" y="6257925"/>
            <a:ext cx="895350" cy="369332"/>
          </a:xfrm>
          <a:prstGeom prst="rect">
            <a:avLst/>
          </a:prstGeom>
          <a:noFill/>
        </p:spPr>
        <p:txBody>
          <a:bodyPr wrap="square" rtlCol="0">
            <a:spAutoFit/>
          </a:bodyPr>
          <a:lstStyle/>
          <a:p>
            <a:r>
              <a:rPr lang="en-AU" dirty="0"/>
              <a:t>10km</a:t>
            </a:r>
          </a:p>
        </p:txBody>
      </p:sp>
    </p:spTree>
    <p:extLst>
      <p:ext uri="{BB962C8B-B14F-4D97-AF65-F5344CB8AC3E}">
        <p14:creationId xmlns:p14="http://schemas.microsoft.com/office/powerpoint/2010/main" val="1886367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BADB0-3917-41B4-91C5-2208053E509B}"/>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3D2DA38D-D3BB-4F45-B302-7B1C7EB1F6E1}"/>
              </a:ext>
            </a:extLst>
          </p:cNvPr>
          <p:cNvSpPr>
            <a:spLocks noGrp="1"/>
          </p:cNvSpPr>
          <p:nvPr>
            <p:ph idx="1"/>
          </p:nvPr>
        </p:nvSpPr>
        <p:spPr>
          <a:xfrm>
            <a:off x="1" y="1117600"/>
            <a:ext cx="3291840" cy="5392927"/>
          </a:xfrm>
        </p:spPr>
        <p:txBody>
          <a:bodyPr/>
          <a:lstStyle/>
          <a:p>
            <a:r>
              <a:rPr lang="en-GB" dirty="0"/>
              <a:t>Time: 1:30pm</a:t>
            </a:r>
          </a:p>
          <a:p>
            <a:r>
              <a:rPr lang="en-GB" dirty="0"/>
              <a:t>The fire crosses Lake Nepean as winds pick up.</a:t>
            </a:r>
          </a:p>
          <a:p>
            <a:r>
              <a:rPr lang="en-GB" dirty="0"/>
              <a:t>Spotting is reported ahead of the fire and the next fire trail is crossed.</a:t>
            </a:r>
          </a:p>
          <a:p>
            <a:r>
              <a:rPr lang="en-GB" b="1" dirty="0"/>
              <a:t>TASK 2: </a:t>
            </a:r>
            <a:br>
              <a:rPr lang="en-GB" b="1" dirty="0"/>
            </a:br>
            <a:r>
              <a:rPr lang="en-GB" b="1" dirty="0"/>
              <a:t>DO A SIZE-UP</a:t>
            </a:r>
            <a:endParaRPr lang="en-AU" b="1" dirty="0"/>
          </a:p>
        </p:txBody>
      </p:sp>
      <p:pic>
        <p:nvPicPr>
          <p:cNvPr id="5" name="Picture 4">
            <a:extLst>
              <a:ext uri="{FF2B5EF4-FFF2-40B4-BE49-F238E27FC236}">
                <a16:creationId xmlns:a16="http://schemas.microsoft.com/office/drawing/2014/main" id="{3B7EF85C-B7A7-48FE-8EE7-E5BE6D5034BB}"/>
              </a:ext>
            </a:extLst>
          </p:cNvPr>
          <p:cNvPicPr>
            <a:picLocks noChangeAspect="1"/>
          </p:cNvPicPr>
          <p:nvPr/>
        </p:nvPicPr>
        <p:blipFill>
          <a:blip r:embed="rId3"/>
          <a:stretch>
            <a:fillRect/>
          </a:stretch>
        </p:blipFill>
        <p:spPr>
          <a:xfrm>
            <a:off x="3270545" y="1154175"/>
            <a:ext cx="7827811" cy="5713941"/>
          </a:xfrm>
          <a:prstGeom prst="rect">
            <a:avLst/>
          </a:prstGeom>
        </p:spPr>
      </p:pic>
      <p:cxnSp>
        <p:nvCxnSpPr>
          <p:cNvPr id="6" name="Straight Connector 5">
            <a:extLst>
              <a:ext uri="{FF2B5EF4-FFF2-40B4-BE49-F238E27FC236}">
                <a16:creationId xmlns:a16="http://schemas.microsoft.com/office/drawing/2014/main" id="{15E617BB-0736-4ABE-83C4-4AF65945C881}"/>
              </a:ext>
            </a:extLst>
          </p:cNvPr>
          <p:cNvCxnSpPr>
            <a:cxnSpLocks/>
          </p:cNvCxnSpPr>
          <p:nvPr/>
        </p:nvCxnSpPr>
        <p:spPr>
          <a:xfrm>
            <a:off x="3291841" y="6600825"/>
            <a:ext cx="2624667" cy="0"/>
          </a:xfrm>
          <a:prstGeom prst="line">
            <a:avLst/>
          </a:prstGeom>
          <a:ln w="38100"/>
        </p:spPr>
        <p:style>
          <a:lnRef idx="1">
            <a:schemeClr val="dk1"/>
          </a:lnRef>
          <a:fillRef idx="0">
            <a:schemeClr val="dk1"/>
          </a:fillRef>
          <a:effectRef idx="0">
            <a:schemeClr val="dk1"/>
          </a:effectRef>
          <a:fontRef idx="minor">
            <a:schemeClr val="tx1"/>
          </a:fontRef>
        </p:style>
      </p:cxnSp>
      <p:sp>
        <p:nvSpPr>
          <p:cNvPr id="7" name="TextBox 6">
            <a:extLst>
              <a:ext uri="{FF2B5EF4-FFF2-40B4-BE49-F238E27FC236}">
                <a16:creationId xmlns:a16="http://schemas.microsoft.com/office/drawing/2014/main" id="{C162FB59-14CA-4C6C-B92B-8C0B5B2FF615}"/>
              </a:ext>
            </a:extLst>
          </p:cNvPr>
          <p:cNvSpPr txBox="1"/>
          <p:nvPr/>
        </p:nvSpPr>
        <p:spPr>
          <a:xfrm>
            <a:off x="4247728" y="6231493"/>
            <a:ext cx="895350" cy="369332"/>
          </a:xfrm>
          <a:prstGeom prst="rect">
            <a:avLst/>
          </a:prstGeom>
          <a:noFill/>
        </p:spPr>
        <p:txBody>
          <a:bodyPr wrap="square" rtlCol="0">
            <a:spAutoFit/>
          </a:bodyPr>
          <a:lstStyle/>
          <a:p>
            <a:r>
              <a:rPr lang="en-AU" dirty="0"/>
              <a:t>10km</a:t>
            </a:r>
          </a:p>
        </p:txBody>
      </p:sp>
      <p:sp>
        <p:nvSpPr>
          <p:cNvPr id="8" name="TextBox 7">
            <a:extLst>
              <a:ext uri="{FF2B5EF4-FFF2-40B4-BE49-F238E27FC236}">
                <a16:creationId xmlns:a16="http://schemas.microsoft.com/office/drawing/2014/main" id="{6C708037-CDAB-4E49-916C-8DF7DC358CDE}"/>
              </a:ext>
            </a:extLst>
          </p:cNvPr>
          <p:cNvSpPr txBox="1"/>
          <p:nvPr/>
        </p:nvSpPr>
        <p:spPr>
          <a:xfrm>
            <a:off x="5281968" y="5661620"/>
            <a:ext cx="6772275" cy="671915"/>
          </a:xfrm>
          <a:prstGeom prst="rect">
            <a:avLst/>
          </a:prstGeom>
          <a:solidFill>
            <a:schemeClr val="bg1">
              <a:alpha val="50000"/>
            </a:schemeClr>
          </a:solidFill>
        </p:spPr>
        <p:txBody>
          <a:bodyPr wrap="square" rtlCol="0">
            <a:spAutoFit/>
          </a:bodyPr>
          <a:lstStyle/>
          <a:p>
            <a:pPr>
              <a:lnSpc>
                <a:spcPct val="107000"/>
              </a:lnSpc>
              <a:spcAft>
                <a:spcPts val="800"/>
              </a:spcAft>
            </a:pPr>
            <a:r>
              <a:rPr lang="en-AU" sz="1800" dirty="0">
                <a:effectLst/>
                <a:latin typeface="Calibri" panose="020F0502020204030204" pitchFamily="34" charset="0"/>
                <a:ea typeface="Calibri" panose="020F0502020204030204" pitchFamily="34" charset="0"/>
                <a:cs typeface="Times New Roman" panose="02020603050405020304" pitchFamily="18" charset="0"/>
              </a:rPr>
              <a:t>Dashed line = plotted fire perimeter at 1:20pm (from Air Observer out of nearby Camden Airport). Magenta dots = mapped </a:t>
            </a:r>
            <a:r>
              <a:rPr lang="en-AU" sz="1800" dirty="0" err="1">
                <a:effectLst/>
                <a:latin typeface="Calibri" panose="020F0502020204030204" pitchFamily="34" charset="0"/>
                <a:ea typeface="Calibri" panose="020F0502020204030204" pitchFamily="34" charset="0"/>
                <a:cs typeface="Times New Roman" panose="02020603050405020304" pitchFamily="18" charset="0"/>
              </a:rPr>
              <a:t>spotfires</a:t>
            </a:r>
            <a:r>
              <a:rPr lang="en-AU" sz="1800" dirty="0">
                <a:effectLst/>
                <a:latin typeface="Calibri" panose="020F0502020204030204" pitchFamily="34" charset="0"/>
                <a:ea typeface="Calibri" panose="020F0502020204030204" pitchFamily="34" charset="0"/>
                <a:cs typeface="Times New Roman" panose="02020603050405020304" pitchFamily="18" charset="0"/>
              </a:rPr>
              <a:t>.</a:t>
            </a:r>
            <a:endParaRPr lang="en-AU" dirty="0"/>
          </a:p>
        </p:txBody>
      </p:sp>
    </p:spTree>
    <p:extLst>
      <p:ext uri="{BB962C8B-B14F-4D97-AF65-F5344CB8AC3E}">
        <p14:creationId xmlns:p14="http://schemas.microsoft.com/office/powerpoint/2010/main" val="31464435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3061D-5AC9-4A9A-9977-21321B550592}"/>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8F42FEE-4D4D-4D5A-8830-014C38280DEE}"/>
              </a:ext>
            </a:extLst>
          </p:cNvPr>
          <p:cNvSpPr>
            <a:spLocks noGrp="1"/>
          </p:cNvSpPr>
          <p:nvPr>
            <p:ph idx="1"/>
          </p:nvPr>
        </p:nvSpPr>
        <p:spPr>
          <a:xfrm>
            <a:off x="0" y="1117601"/>
            <a:ext cx="6019800" cy="4538132"/>
          </a:xfrm>
        </p:spPr>
        <p:txBody>
          <a:bodyPr>
            <a:normAutofit fontScale="92500"/>
          </a:bodyPr>
          <a:lstStyle/>
          <a:p>
            <a:r>
              <a:rPr lang="en-GB" dirty="0"/>
              <a:t>So, as Incident Controller, and while initial attack is underway and fully resourced, you tell the IMT to gather in 15 minutes to do an intelligence review.</a:t>
            </a:r>
          </a:p>
          <a:p>
            <a:endParaRPr lang="en-GB" dirty="0"/>
          </a:p>
          <a:p>
            <a:r>
              <a:rPr lang="en-GB" b="1" dirty="0"/>
              <a:t>TASK 3: WHAT DOES THE INCIDENT CONTROLLER NEED TO KNOW </a:t>
            </a:r>
            <a:r>
              <a:rPr lang="en-GB" b="1" u="sng" dirty="0"/>
              <a:t>IF</a:t>
            </a:r>
            <a:r>
              <a:rPr lang="en-GB" b="1" dirty="0"/>
              <a:t> THERE IS A POTENTIAL FOR A BUFE TO FORM?</a:t>
            </a:r>
          </a:p>
          <a:p>
            <a:endParaRPr lang="en-GB" dirty="0"/>
          </a:p>
          <a:p>
            <a:r>
              <a:rPr lang="en-GB" dirty="0"/>
              <a:t>Time: 1:45pm</a:t>
            </a:r>
            <a:endParaRPr lang="en-AU" dirty="0"/>
          </a:p>
        </p:txBody>
      </p:sp>
    </p:spTree>
    <p:extLst>
      <p:ext uri="{BB962C8B-B14F-4D97-AF65-F5344CB8AC3E}">
        <p14:creationId xmlns:p14="http://schemas.microsoft.com/office/powerpoint/2010/main" val="25344893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A2BFC6-0B38-4F8B-AD69-2577F7A2F056}"/>
              </a:ext>
            </a:extLst>
          </p:cNvPr>
          <p:cNvSpPr>
            <a:spLocks noGrp="1"/>
          </p:cNvSpPr>
          <p:nvPr>
            <p:ph type="title"/>
          </p:nvPr>
        </p:nvSpPr>
        <p:spPr/>
        <p:txBody>
          <a:bodyPr/>
          <a:lstStyle/>
          <a:p>
            <a:r>
              <a:rPr lang="en-GB" dirty="0"/>
              <a:t>USE THE HANDOUT</a:t>
            </a:r>
            <a:endParaRPr lang="en-AU" dirty="0"/>
          </a:p>
        </p:txBody>
      </p:sp>
      <p:sp>
        <p:nvSpPr>
          <p:cNvPr id="3" name="Content Placeholder 2">
            <a:extLst>
              <a:ext uri="{FF2B5EF4-FFF2-40B4-BE49-F238E27FC236}">
                <a16:creationId xmlns:a16="http://schemas.microsoft.com/office/drawing/2014/main" id="{1C23CB69-013E-47EE-A344-FD533714DC0E}"/>
              </a:ext>
            </a:extLst>
          </p:cNvPr>
          <p:cNvSpPr>
            <a:spLocks noGrp="1"/>
          </p:cNvSpPr>
          <p:nvPr>
            <p:ph idx="1"/>
          </p:nvPr>
        </p:nvSpPr>
        <p:spPr>
          <a:xfrm>
            <a:off x="0" y="1117600"/>
            <a:ext cx="8132064" cy="5539231"/>
          </a:xfrm>
        </p:spPr>
        <p:txBody>
          <a:bodyPr>
            <a:normAutofit/>
          </a:bodyPr>
          <a:lstStyle/>
          <a:p>
            <a:r>
              <a:rPr lang="en-GB" b="1" dirty="0"/>
              <a:t>TASK 4: You are Situation Unit leader and the Planning Officer has asked you to quickly run a BUFO2 assessment of the BUFE potential.</a:t>
            </a:r>
          </a:p>
          <a:p>
            <a:endParaRPr lang="en-GB" dirty="0"/>
          </a:p>
          <a:p>
            <a:pPr lvl="1"/>
            <a:r>
              <a:rPr lang="en-GB" dirty="0"/>
              <a:t>MSLP shows [A]scending air mass.</a:t>
            </a:r>
          </a:p>
          <a:p>
            <a:pPr lvl="1"/>
            <a:r>
              <a:rPr lang="en-GB" dirty="0" err="1"/>
              <a:t>Nowra</a:t>
            </a:r>
            <a:r>
              <a:rPr lang="en-GB" dirty="0"/>
              <a:t> radiosonde (11a.m. that morning) shows [L]ow convective cap.</a:t>
            </a:r>
          </a:p>
          <a:p>
            <a:pPr lvl="1"/>
            <a:r>
              <a:rPr lang="en-GB" dirty="0"/>
              <a:t>HFR maps show VLS prone lands.</a:t>
            </a:r>
          </a:p>
          <a:p>
            <a:pPr lvl="1"/>
            <a:r>
              <a:rPr lang="en-GB" dirty="0" err="1"/>
              <a:t>Nowra</a:t>
            </a:r>
            <a:r>
              <a:rPr lang="en-GB" dirty="0"/>
              <a:t> radiosonde shows dew point depression around the LCL.</a:t>
            </a:r>
          </a:p>
          <a:p>
            <a:pPr lvl="1"/>
            <a:r>
              <a:rPr lang="en-GB" dirty="0"/>
              <a:t>There is an active fire.</a:t>
            </a:r>
          </a:p>
          <a:p>
            <a:pPr lvl="1"/>
            <a:r>
              <a:rPr lang="en-GB" dirty="0"/>
              <a:t>Field weather readings indicate very low FMC.</a:t>
            </a:r>
          </a:p>
          <a:p>
            <a:pPr lvl="1"/>
            <a:r>
              <a:rPr lang="en-GB" dirty="0"/>
              <a:t>Field weather readings show wind speed is at 25 km/hr.</a:t>
            </a:r>
          </a:p>
          <a:p>
            <a:endParaRPr lang="en-AU" dirty="0"/>
          </a:p>
        </p:txBody>
      </p:sp>
      <p:pic>
        <p:nvPicPr>
          <p:cNvPr id="6" name="Picture 5" descr="Chart, line chart&#10;&#10;Description automatically generated">
            <a:extLst>
              <a:ext uri="{FF2B5EF4-FFF2-40B4-BE49-F238E27FC236}">
                <a16:creationId xmlns:a16="http://schemas.microsoft.com/office/drawing/2014/main" id="{7911913C-6D9C-462F-9526-6DEBC4AA9F7C}"/>
              </a:ext>
            </a:extLst>
          </p:cNvPr>
          <p:cNvPicPr/>
          <p:nvPr/>
        </p:nvPicPr>
        <p:blipFill>
          <a:blip r:embed="rId3"/>
          <a:stretch>
            <a:fillRect/>
          </a:stretch>
        </p:blipFill>
        <p:spPr>
          <a:xfrm>
            <a:off x="7619944" y="1228236"/>
            <a:ext cx="4572056" cy="2200763"/>
          </a:xfrm>
          <a:prstGeom prst="rect">
            <a:avLst/>
          </a:prstGeom>
        </p:spPr>
      </p:pic>
    </p:spTree>
    <p:extLst>
      <p:ext uri="{BB962C8B-B14F-4D97-AF65-F5344CB8AC3E}">
        <p14:creationId xmlns:p14="http://schemas.microsoft.com/office/powerpoint/2010/main" val="692841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DB00-C94E-41BA-957F-D4536A6AB9E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B18D141F-F9A5-45E1-AF88-5C1FA1EFC444}"/>
              </a:ext>
            </a:extLst>
          </p:cNvPr>
          <p:cNvSpPr>
            <a:spLocks noGrp="1"/>
          </p:cNvSpPr>
          <p:nvPr>
            <p:ph idx="1"/>
          </p:nvPr>
        </p:nvSpPr>
        <p:spPr>
          <a:xfrm>
            <a:off x="0" y="1117600"/>
            <a:ext cx="7254240" cy="4929631"/>
          </a:xfrm>
        </p:spPr>
        <p:txBody>
          <a:bodyPr>
            <a:normAutofit/>
          </a:bodyPr>
          <a:lstStyle/>
          <a:p>
            <a:r>
              <a:rPr lang="en-GB" sz="4400" b="1" dirty="0"/>
              <a:t>TASK 5: What do the BUFO2 results suggest to the IC?</a:t>
            </a:r>
            <a:endParaRPr lang="en-AU" sz="4400" b="1" dirty="0"/>
          </a:p>
        </p:txBody>
      </p:sp>
    </p:spTree>
    <p:extLst>
      <p:ext uri="{BB962C8B-B14F-4D97-AF65-F5344CB8AC3E}">
        <p14:creationId xmlns:p14="http://schemas.microsoft.com/office/powerpoint/2010/main" val="27771625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B4BB08-F73E-464A-BDAB-050CB7D9DB06}"/>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FD765004-4FF6-484C-95D6-8ED234A29095}"/>
              </a:ext>
            </a:extLst>
          </p:cNvPr>
          <p:cNvSpPr>
            <a:spLocks noGrp="1"/>
          </p:cNvSpPr>
          <p:nvPr>
            <p:ph idx="1"/>
          </p:nvPr>
        </p:nvSpPr>
        <p:spPr>
          <a:xfrm>
            <a:off x="0" y="1117600"/>
            <a:ext cx="10210800" cy="5459045"/>
          </a:xfrm>
        </p:spPr>
        <p:txBody>
          <a:bodyPr>
            <a:normAutofit fontScale="92500" lnSpcReduction="10000"/>
          </a:bodyPr>
          <a:lstStyle/>
          <a:p>
            <a:r>
              <a:rPr lang="en-GB" sz="3600" dirty="0"/>
              <a:t>You are the Planning Officer: Sits O reports that BoM has advised that the wind is likely to back as the trough unexpectedly deepens near the coast.</a:t>
            </a:r>
          </a:p>
          <a:p>
            <a:r>
              <a:rPr lang="en-GB" sz="3600" dirty="0"/>
              <a:t>A wind backing from WNW to WSW is expected after 4pm. This will still be a dry air mass.</a:t>
            </a:r>
          </a:p>
          <a:p>
            <a:r>
              <a:rPr lang="en-GB" sz="3600" dirty="0"/>
              <a:t>It is due to the passage of the trough line, bringing with it a change in air mass: [D]</a:t>
            </a:r>
            <a:r>
              <a:rPr lang="en-GB" sz="3600" dirty="0" err="1"/>
              <a:t>escending</a:t>
            </a:r>
            <a:r>
              <a:rPr lang="en-GB" sz="3600" dirty="0"/>
              <a:t> with a [H]</a:t>
            </a:r>
            <a:r>
              <a:rPr lang="en-GB" sz="3600" dirty="0" err="1"/>
              <a:t>igh</a:t>
            </a:r>
            <a:r>
              <a:rPr lang="en-GB" sz="3600" dirty="0"/>
              <a:t> convective cap.</a:t>
            </a:r>
          </a:p>
          <a:p>
            <a:r>
              <a:rPr lang="en-GB" sz="3600" dirty="0"/>
              <a:t>Time: 2:30pm.</a:t>
            </a:r>
          </a:p>
          <a:p>
            <a:r>
              <a:rPr lang="en-GB" sz="3600" b="1" dirty="0"/>
              <a:t>TASK 6: What effect will this have on the fire and the response to it?</a:t>
            </a:r>
            <a:endParaRPr lang="en-AU" sz="3600" b="1" dirty="0"/>
          </a:p>
        </p:txBody>
      </p:sp>
    </p:spTree>
    <p:extLst>
      <p:ext uri="{BB962C8B-B14F-4D97-AF65-F5344CB8AC3E}">
        <p14:creationId xmlns:p14="http://schemas.microsoft.com/office/powerpoint/2010/main" val="25022424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70AD557-4061-45A3-BE34-1306B5A6479B}"/>
              </a:ext>
            </a:extLst>
          </p:cNvPr>
          <p:cNvPicPr>
            <a:picLocks noChangeAspect="1"/>
          </p:cNvPicPr>
          <p:nvPr/>
        </p:nvPicPr>
        <p:blipFill>
          <a:blip r:embed="rId3"/>
          <a:stretch>
            <a:fillRect/>
          </a:stretch>
        </p:blipFill>
        <p:spPr>
          <a:xfrm>
            <a:off x="1785175" y="26459"/>
            <a:ext cx="9289711" cy="6831541"/>
          </a:xfrm>
          <a:prstGeom prst="rect">
            <a:avLst/>
          </a:prstGeom>
        </p:spPr>
      </p:pic>
      <p:sp>
        <p:nvSpPr>
          <p:cNvPr id="2" name="Title 1">
            <a:extLst>
              <a:ext uri="{FF2B5EF4-FFF2-40B4-BE49-F238E27FC236}">
                <a16:creationId xmlns:a16="http://schemas.microsoft.com/office/drawing/2014/main" id="{09D94451-307B-4C6B-BE4F-B362C3F01E39}"/>
              </a:ext>
            </a:extLst>
          </p:cNvPr>
          <p:cNvSpPr>
            <a:spLocks noGrp="1"/>
          </p:cNvSpPr>
          <p:nvPr>
            <p:ph type="title"/>
          </p:nvPr>
        </p:nvSpPr>
        <p:spPr/>
        <p:txBody>
          <a:bodyPr/>
          <a:lstStyle/>
          <a:p>
            <a:r>
              <a:rPr lang="en-AU" dirty="0"/>
              <a:t> </a:t>
            </a:r>
          </a:p>
        </p:txBody>
      </p:sp>
      <p:sp>
        <p:nvSpPr>
          <p:cNvPr id="3" name="Content Placeholder 2">
            <a:extLst>
              <a:ext uri="{FF2B5EF4-FFF2-40B4-BE49-F238E27FC236}">
                <a16:creationId xmlns:a16="http://schemas.microsoft.com/office/drawing/2014/main" id="{F61122CA-0509-4B1F-9C7C-27D840875E1B}"/>
              </a:ext>
            </a:extLst>
          </p:cNvPr>
          <p:cNvSpPr>
            <a:spLocks noGrp="1"/>
          </p:cNvSpPr>
          <p:nvPr>
            <p:ph idx="1"/>
          </p:nvPr>
        </p:nvSpPr>
        <p:spPr/>
        <p:txBody>
          <a:bodyPr/>
          <a:lstStyle/>
          <a:p>
            <a:r>
              <a:rPr lang="en-AU" dirty="0"/>
              <a:t>DISCUSS </a:t>
            </a:r>
          </a:p>
        </p:txBody>
      </p:sp>
    </p:spTree>
    <p:extLst>
      <p:ext uri="{BB962C8B-B14F-4D97-AF65-F5344CB8AC3E}">
        <p14:creationId xmlns:p14="http://schemas.microsoft.com/office/powerpoint/2010/main" val="16152784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B0CA0-CDDB-4943-9254-4F3EF5CF3E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14F4B07A-6483-43BE-939F-88EBCDBAF466}"/>
              </a:ext>
            </a:extLst>
          </p:cNvPr>
          <p:cNvSpPr>
            <a:spLocks noGrp="1"/>
          </p:cNvSpPr>
          <p:nvPr>
            <p:ph idx="1"/>
          </p:nvPr>
        </p:nvSpPr>
        <p:spPr/>
        <p:txBody>
          <a:bodyPr/>
          <a:lstStyle/>
          <a:p>
            <a:endParaRPr lang="en-AU"/>
          </a:p>
        </p:txBody>
      </p:sp>
      <p:sp>
        <p:nvSpPr>
          <p:cNvPr id="4" name="TextBox 3">
            <a:extLst>
              <a:ext uri="{FF2B5EF4-FFF2-40B4-BE49-F238E27FC236}">
                <a16:creationId xmlns:a16="http://schemas.microsoft.com/office/drawing/2014/main" id="{F24D0614-82B9-4E6A-A05A-C84977ECE996}"/>
              </a:ext>
            </a:extLst>
          </p:cNvPr>
          <p:cNvSpPr txBox="1"/>
          <p:nvPr/>
        </p:nvSpPr>
        <p:spPr>
          <a:xfrm>
            <a:off x="133350" y="2115066"/>
            <a:ext cx="11925300" cy="2754600"/>
          </a:xfrm>
          <a:prstGeom prst="rect">
            <a:avLst/>
          </a:prstGeom>
          <a:noFill/>
        </p:spPr>
        <p:txBody>
          <a:bodyPr wrap="square" rtlCol="0">
            <a:spAutoFit/>
          </a:bodyPr>
          <a:lstStyle/>
          <a:p>
            <a:pPr algn="ctr"/>
            <a:r>
              <a:rPr lang="en-GB" sz="17300" dirty="0">
                <a:latin typeface="Impact" panose="020B0806030902050204" pitchFamily="34" charset="0"/>
              </a:rPr>
              <a:t>TAKE-AWAYS</a:t>
            </a:r>
            <a:endParaRPr lang="en-AU" sz="17300" dirty="0">
              <a:latin typeface="Impact" panose="020B0806030902050204" pitchFamily="34" charset="0"/>
            </a:endParaRPr>
          </a:p>
        </p:txBody>
      </p:sp>
    </p:spTree>
    <p:extLst>
      <p:ext uri="{BB962C8B-B14F-4D97-AF65-F5344CB8AC3E}">
        <p14:creationId xmlns:p14="http://schemas.microsoft.com/office/powerpoint/2010/main" val="430167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0A4AF1-BB28-4A52-B12A-BEE1AC657D9C}"/>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Support for science?</a:t>
            </a:r>
            <a:endParaRPr lang="en-AU" b="0" dirty="0"/>
          </a:p>
        </p:txBody>
      </p:sp>
      <p:sp>
        <p:nvSpPr>
          <p:cNvPr id="3" name="Content Placeholder 2">
            <a:extLst>
              <a:ext uri="{FF2B5EF4-FFF2-40B4-BE49-F238E27FC236}">
                <a16:creationId xmlns:a16="http://schemas.microsoft.com/office/drawing/2014/main" id="{52CA7901-CF4E-47F2-B74C-C691EC528DC6}"/>
              </a:ext>
            </a:extLst>
          </p:cNvPr>
          <p:cNvSpPr>
            <a:spLocks noGrp="1"/>
          </p:cNvSpPr>
          <p:nvPr>
            <p:ph idx="1"/>
          </p:nvPr>
        </p:nvSpPr>
        <p:spPr>
          <a:xfrm>
            <a:off x="0" y="1117601"/>
            <a:ext cx="9877530" cy="4538132"/>
          </a:xfrm>
        </p:spPr>
        <p:txBody>
          <a:bodyPr/>
          <a:lstStyle/>
          <a:p>
            <a:pPr lvl="0"/>
            <a:r>
              <a:rPr lang="en-AU" sz="4400" b="0" kern="1200" dirty="0">
                <a:solidFill>
                  <a:schemeClr val="tx1"/>
                </a:solidFill>
                <a:effectLst/>
                <a:latin typeface="+mj-lt"/>
                <a:ea typeface="+mj-ea"/>
                <a:cs typeface="+mj-cs"/>
              </a:rPr>
              <a:t>No science = no learning</a:t>
            </a:r>
          </a:p>
          <a:p>
            <a:pPr lvl="0"/>
            <a:r>
              <a:rPr lang="en-AU" sz="4400" dirty="0">
                <a:latin typeface="+mj-lt"/>
                <a:ea typeface="+mj-ea"/>
                <a:cs typeface="+mj-cs"/>
              </a:rPr>
              <a:t>Acquire and deploy data collection technology.</a:t>
            </a:r>
          </a:p>
          <a:p>
            <a:pPr lvl="0"/>
            <a:r>
              <a:rPr lang="en-AU" sz="4400" dirty="0">
                <a:latin typeface="+mj-lt"/>
                <a:ea typeface="+mj-ea"/>
                <a:cs typeface="+mj-cs"/>
              </a:rPr>
              <a:t>If the unexpected occurs – record it.</a:t>
            </a:r>
          </a:p>
          <a:p>
            <a:pPr lvl="0"/>
            <a:r>
              <a:rPr lang="en-AU" sz="4400" dirty="0">
                <a:latin typeface="+mj-lt"/>
                <a:ea typeface="+mj-ea"/>
                <a:cs typeface="+mj-cs"/>
              </a:rPr>
              <a:t>Support scientific studies.</a:t>
            </a:r>
          </a:p>
          <a:p>
            <a:pPr lvl="0"/>
            <a:r>
              <a:rPr lang="en-AU" sz="4400" dirty="0">
                <a:latin typeface="+mj-lt"/>
                <a:ea typeface="+mj-ea"/>
                <a:cs typeface="+mj-cs"/>
              </a:rPr>
              <a:t>Consider multiple hypotheses.</a:t>
            </a:r>
          </a:p>
          <a:p>
            <a:pPr lvl="0"/>
            <a:endParaRPr lang="en-AU" sz="4400" b="0" kern="1200" dirty="0">
              <a:solidFill>
                <a:schemeClr val="tx1"/>
              </a:solidFill>
              <a:effectLst/>
              <a:latin typeface="+mj-lt"/>
              <a:ea typeface="+mj-ea"/>
              <a:cs typeface="+mj-cs"/>
            </a:endParaRPr>
          </a:p>
        </p:txBody>
      </p:sp>
    </p:spTree>
    <p:extLst>
      <p:ext uri="{BB962C8B-B14F-4D97-AF65-F5344CB8AC3E}">
        <p14:creationId xmlns:p14="http://schemas.microsoft.com/office/powerpoint/2010/main" val="26038907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2F4DA-9818-4A91-9C86-37A3C5AD3D09}"/>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66237C76-C4E7-4334-9943-B68E3005E8E4}"/>
              </a:ext>
            </a:extLst>
          </p:cNvPr>
          <p:cNvSpPr>
            <a:spLocks noGrp="1"/>
          </p:cNvSpPr>
          <p:nvPr>
            <p:ph idx="1"/>
          </p:nvPr>
        </p:nvSpPr>
        <p:spPr>
          <a:xfrm>
            <a:off x="0" y="1117600"/>
            <a:ext cx="5181600" cy="5611445"/>
          </a:xfrm>
        </p:spPr>
        <p:txBody>
          <a:bodyPr>
            <a:normAutofit fontScale="92500"/>
          </a:bodyPr>
          <a:lstStyle/>
          <a:p>
            <a:pPr algn="l"/>
            <a:r>
              <a:rPr lang="en-GB" sz="2400" b="0" i="1" u="none" strike="noStrike" baseline="0" dirty="0">
                <a:latin typeface="StoneSerif-Italic"/>
              </a:rPr>
              <a:t>“Before the fire crossed the Pittong-Snake Valley Road it was burning on the lee-slope of the ridge to the north. </a:t>
            </a:r>
            <a:r>
              <a:rPr lang="en-GB" sz="2400" b="1" i="1" u="none" strike="noStrike" baseline="0" dirty="0">
                <a:latin typeface="StoneSerif-Italic"/>
              </a:rPr>
              <a:t>Although the surface fire on the lee-slope involved the coalescence of spot fires (possibly upslope under the influence of an eddy wind)… speed of the fire and the flame heights was very much reduced. </a:t>
            </a:r>
            <a:r>
              <a:rPr lang="en-GB" sz="2400" b="0" i="1" u="none" strike="noStrike" baseline="0" dirty="0">
                <a:latin typeface="StoneSerif-Italic"/>
              </a:rPr>
              <a:t>The relatively mild behaviour of the surface fire as it approached the bottom of the slope might have influenced fire fighters to consider it was possible to hold the fire on the Pittong-Snake </a:t>
            </a:r>
            <a:r>
              <a:rPr lang="en-AU" sz="2400" b="0" i="1" u="none" strike="noStrike" baseline="0" dirty="0">
                <a:latin typeface="StoneSerif-Italic"/>
              </a:rPr>
              <a:t>Valley Road.”</a:t>
            </a:r>
          </a:p>
          <a:p>
            <a:pPr algn="l"/>
            <a:r>
              <a:rPr lang="en-AU" sz="2400" dirty="0">
                <a:latin typeface="StoneSerif-Italic"/>
              </a:rPr>
              <a:t>From “</a:t>
            </a:r>
            <a:r>
              <a:rPr lang="en-GB" sz="2400" dirty="0">
                <a:latin typeface="StoneSerif-Italic"/>
              </a:rPr>
              <a:t>Report of the Investigation and Inquests into a Wildfire and the Deaths of Five Firefighters at Linton on 2 December 1998</a:t>
            </a:r>
            <a:r>
              <a:rPr lang="en-AU" sz="2400" dirty="0">
                <a:latin typeface="StoneSerif-Italic"/>
              </a:rPr>
              <a:t>”, State Coroners Office, Victoria.</a:t>
            </a:r>
            <a:endParaRPr lang="en-AU" sz="3600" dirty="0"/>
          </a:p>
        </p:txBody>
      </p:sp>
      <p:pic>
        <p:nvPicPr>
          <p:cNvPr id="5" name="Picture 4">
            <a:extLst>
              <a:ext uri="{FF2B5EF4-FFF2-40B4-BE49-F238E27FC236}">
                <a16:creationId xmlns:a16="http://schemas.microsoft.com/office/drawing/2014/main" id="{14F585EA-C1A8-4F35-BC8F-0F3EB4D76B65}"/>
              </a:ext>
            </a:extLst>
          </p:cNvPr>
          <p:cNvPicPr>
            <a:picLocks noChangeAspect="1"/>
          </p:cNvPicPr>
          <p:nvPr/>
        </p:nvPicPr>
        <p:blipFill>
          <a:blip r:embed="rId2"/>
          <a:stretch>
            <a:fillRect/>
          </a:stretch>
        </p:blipFill>
        <p:spPr>
          <a:xfrm>
            <a:off x="5408005" y="1117601"/>
            <a:ext cx="5648355" cy="4450861"/>
          </a:xfrm>
          <a:prstGeom prst="rect">
            <a:avLst/>
          </a:prstGeom>
        </p:spPr>
      </p:pic>
      <p:sp>
        <p:nvSpPr>
          <p:cNvPr id="6" name="Oval 5">
            <a:extLst>
              <a:ext uri="{FF2B5EF4-FFF2-40B4-BE49-F238E27FC236}">
                <a16:creationId xmlns:a16="http://schemas.microsoft.com/office/drawing/2014/main" id="{7354D5C2-0DDE-4198-8169-9306EB1E9358}"/>
              </a:ext>
            </a:extLst>
          </p:cNvPr>
          <p:cNvSpPr/>
          <p:nvPr/>
        </p:nvSpPr>
        <p:spPr>
          <a:xfrm>
            <a:off x="6447692" y="3294185"/>
            <a:ext cx="1570893" cy="539261"/>
          </a:xfrm>
          <a:prstGeom prst="ellipse">
            <a:avLst/>
          </a:prstGeom>
          <a:no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 name="Straight Arrow Connector 7">
            <a:extLst>
              <a:ext uri="{FF2B5EF4-FFF2-40B4-BE49-F238E27FC236}">
                <a16:creationId xmlns:a16="http://schemas.microsoft.com/office/drawing/2014/main" id="{069AA2FC-5ABA-44BC-995A-12C5A6AAE727}"/>
              </a:ext>
            </a:extLst>
          </p:cNvPr>
          <p:cNvCxnSpPr>
            <a:cxnSpLocks/>
          </p:cNvCxnSpPr>
          <p:nvPr/>
        </p:nvCxnSpPr>
        <p:spPr>
          <a:xfrm>
            <a:off x="4853354" y="2438400"/>
            <a:ext cx="1688123" cy="97887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9632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F5C39-6001-4BBE-9B66-B226F762ED4D}"/>
              </a:ext>
            </a:extLst>
          </p:cNvPr>
          <p:cNvSpPr>
            <a:spLocks noGrp="1"/>
          </p:cNvSpPr>
          <p:nvPr>
            <p:ph type="title"/>
          </p:nvPr>
        </p:nvSpPr>
        <p:spPr/>
        <p:txBody>
          <a:bodyPr>
            <a:normAutofit/>
          </a:bodyPr>
          <a:lstStyle/>
          <a:p>
            <a:r>
              <a:rPr lang="en-AU" sz="4400" b="0" kern="1200" dirty="0">
                <a:solidFill>
                  <a:schemeClr val="tx1"/>
                </a:solidFill>
                <a:effectLst/>
                <a:latin typeface="+mj-lt"/>
                <a:ea typeface="+mj-ea"/>
                <a:cs typeface="+mj-cs"/>
              </a:rPr>
              <a:t>Definitions</a:t>
            </a:r>
            <a:endParaRPr lang="en-AU" b="0" dirty="0"/>
          </a:p>
        </p:txBody>
      </p:sp>
      <p:sp>
        <p:nvSpPr>
          <p:cNvPr id="3" name="Content Placeholder 2">
            <a:extLst>
              <a:ext uri="{FF2B5EF4-FFF2-40B4-BE49-F238E27FC236}">
                <a16:creationId xmlns:a16="http://schemas.microsoft.com/office/drawing/2014/main" id="{2FAB8CA6-3FE2-4C08-A8B7-7E259982A847}"/>
              </a:ext>
            </a:extLst>
          </p:cNvPr>
          <p:cNvSpPr>
            <a:spLocks noGrp="1"/>
          </p:cNvSpPr>
          <p:nvPr>
            <p:ph idx="1"/>
          </p:nvPr>
        </p:nvSpPr>
        <p:spPr/>
        <p:txBody>
          <a:bodyPr>
            <a:normAutofit lnSpcReduction="10000"/>
          </a:bodyPr>
          <a:lstStyle/>
          <a:p>
            <a:pPr lvl="0"/>
            <a:r>
              <a:rPr lang="en-GB" sz="4400" b="0" kern="1200" dirty="0">
                <a:solidFill>
                  <a:schemeClr val="tx1"/>
                </a:solidFill>
                <a:effectLst/>
                <a:latin typeface="+mj-lt"/>
                <a:ea typeface="+mj-ea"/>
                <a:cs typeface="+mj-cs"/>
              </a:rPr>
              <a:t>It is vitally important that terms used are fully defined and used in the correct contexts.</a:t>
            </a:r>
          </a:p>
          <a:p>
            <a:pPr lvl="0"/>
            <a:r>
              <a:rPr lang="en-GB" sz="4400" dirty="0">
                <a:latin typeface="+mj-lt"/>
                <a:ea typeface="+mj-ea"/>
                <a:cs typeface="+mj-cs"/>
              </a:rPr>
              <a:t>Adjectives are ambiguous!</a:t>
            </a:r>
            <a:endParaRPr lang="en-AU" sz="4400" b="0" kern="1200" dirty="0">
              <a:solidFill>
                <a:schemeClr val="tx1"/>
              </a:solidFill>
              <a:effectLst/>
              <a:latin typeface="+mj-lt"/>
              <a:ea typeface="+mj-ea"/>
              <a:cs typeface="+mj-cs"/>
            </a:endParaRPr>
          </a:p>
        </p:txBody>
      </p:sp>
      <p:sp>
        <p:nvSpPr>
          <p:cNvPr id="4" name="TextBox 3">
            <a:extLst>
              <a:ext uri="{FF2B5EF4-FFF2-40B4-BE49-F238E27FC236}">
                <a16:creationId xmlns:a16="http://schemas.microsoft.com/office/drawing/2014/main" id="{67B4B68C-6190-4622-9D3A-51991ACD65E8}"/>
              </a:ext>
            </a:extLst>
          </p:cNvPr>
          <p:cNvSpPr txBox="1"/>
          <p:nvPr/>
        </p:nvSpPr>
        <p:spPr>
          <a:xfrm>
            <a:off x="4582942" y="1493841"/>
            <a:ext cx="5374640" cy="3785652"/>
          </a:xfrm>
          <a:prstGeom prst="rect">
            <a:avLst/>
          </a:prstGeom>
          <a:noFill/>
        </p:spPr>
        <p:txBody>
          <a:bodyPr wrap="square" rtlCol="0">
            <a:spAutoFit/>
          </a:bodyPr>
          <a:lstStyle/>
          <a:p>
            <a:pPr algn="ctr"/>
            <a:r>
              <a:rPr lang="en-GB" sz="4800" b="1" dirty="0">
                <a:solidFill>
                  <a:schemeClr val="accent1"/>
                </a:solidFill>
              </a:rPr>
              <a:t>Extreme</a:t>
            </a:r>
            <a:r>
              <a:rPr lang="en-GB" sz="4800" dirty="0"/>
              <a:t> </a:t>
            </a:r>
            <a:r>
              <a:rPr lang="en-GB" sz="4800" b="1" dirty="0">
                <a:solidFill>
                  <a:schemeClr val="accent1"/>
                </a:solidFill>
              </a:rPr>
              <a:t>Wildfires</a:t>
            </a:r>
          </a:p>
          <a:p>
            <a:pPr algn="ctr"/>
            <a:endParaRPr lang="en-GB" sz="4800" dirty="0"/>
          </a:p>
          <a:p>
            <a:pPr algn="ctr"/>
            <a:r>
              <a:rPr lang="en-GB" sz="4800" b="1" dirty="0">
                <a:solidFill>
                  <a:schemeClr val="accent1"/>
                </a:solidFill>
              </a:rPr>
              <a:t>Blow-Up</a:t>
            </a:r>
            <a:r>
              <a:rPr lang="en-GB" sz="4800" dirty="0"/>
              <a:t> </a:t>
            </a:r>
            <a:r>
              <a:rPr lang="en-GB" sz="4800" b="1" dirty="0">
                <a:solidFill>
                  <a:schemeClr val="accent1"/>
                </a:solidFill>
              </a:rPr>
              <a:t>Fire Events</a:t>
            </a:r>
          </a:p>
          <a:p>
            <a:pPr algn="ctr"/>
            <a:endParaRPr lang="en-GB" sz="4800" dirty="0"/>
          </a:p>
          <a:p>
            <a:pPr algn="ctr"/>
            <a:r>
              <a:rPr lang="en-GB" sz="4800" b="1" dirty="0">
                <a:solidFill>
                  <a:schemeClr val="accent1"/>
                </a:solidFill>
              </a:rPr>
              <a:t>Deep</a:t>
            </a:r>
            <a:r>
              <a:rPr lang="en-GB" sz="4800" dirty="0"/>
              <a:t> </a:t>
            </a:r>
            <a:r>
              <a:rPr lang="en-GB" sz="4800" b="1" dirty="0">
                <a:solidFill>
                  <a:schemeClr val="accent1"/>
                </a:solidFill>
              </a:rPr>
              <a:t>Flaming</a:t>
            </a:r>
            <a:endParaRPr lang="en-AU" sz="4800" b="1" dirty="0">
              <a:solidFill>
                <a:schemeClr val="accent1"/>
              </a:solidFill>
            </a:endParaRPr>
          </a:p>
        </p:txBody>
      </p:sp>
    </p:spTree>
    <p:extLst>
      <p:ext uri="{BB962C8B-B14F-4D97-AF65-F5344CB8AC3E}">
        <p14:creationId xmlns:p14="http://schemas.microsoft.com/office/powerpoint/2010/main" val="15158014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AC643-41AB-4690-9E62-1B12B5DFDD23}"/>
              </a:ext>
            </a:extLst>
          </p:cNvPr>
          <p:cNvSpPr>
            <a:spLocks noGrp="1"/>
          </p:cNvSpPr>
          <p:nvPr>
            <p:ph type="title"/>
          </p:nvPr>
        </p:nvSpPr>
        <p:spPr/>
        <p:txBody>
          <a:bodyPr/>
          <a:lstStyle/>
          <a:p>
            <a:r>
              <a:rPr lang="en-AU" dirty="0"/>
              <a:t>Lots of new science in the pipeline…</a:t>
            </a:r>
          </a:p>
        </p:txBody>
      </p:sp>
      <p:sp>
        <p:nvSpPr>
          <p:cNvPr id="3" name="Content Placeholder 2">
            <a:extLst>
              <a:ext uri="{FF2B5EF4-FFF2-40B4-BE49-F238E27FC236}">
                <a16:creationId xmlns:a16="http://schemas.microsoft.com/office/drawing/2014/main" id="{27E2C77A-3F71-40A8-AE12-F21379E3682B}"/>
              </a:ext>
            </a:extLst>
          </p:cNvPr>
          <p:cNvSpPr>
            <a:spLocks noGrp="1"/>
          </p:cNvSpPr>
          <p:nvPr>
            <p:ph idx="1"/>
          </p:nvPr>
        </p:nvSpPr>
        <p:spPr>
          <a:xfrm>
            <a:off x="-1" y="1117601"/>
            <a:ext cx="8827477" cy="4538132"/>
          </a:xfrm>
        </p:spPr>
        <p:txBody>
          <a:bodyPr/>
          <a:lstStyle/>
          <a:p>
            <a:r>
              <a:rPr lang="en-AU" dirty="0"/>
              <a:t>BUFO2 predictive model for BUFEs.</a:t>
            </a:r>
          </a:p>
          <a:p>
            <a:r>
              <a:rPr lang="en-AU" dirty="0"/>
              <a:t>How forests are likely to recover from BS fires – in terms of fire danger.</a:t>
            </a:r>
          </a:p>
          <a:p>
            <a:r>
              <a:rPr lang="en-AU" dirty="0"/>
              <a:t>Use of hydrology to anticipate BUFE risks.</a:t>
            </a:r>
          </a:p>
          <a:p>
            <a:r>
              <a:rPr lang="en-AU" dirty="0"/>
              <a:t>VLS above cliff-lines.</a:t>
            </a:r>
          </a:p>
          <a:p>
            <a:r>
              <a:rPr lang="en-AU" dirty="0"/>
              <a:t>Changes in fire seasonality with climate change.</a:t>
            </a:r>
          </a:p>
          <a:p>
            <a:r>
              <a:rPr lang="en-AU" dirty="0"/>
              <a:t>The 2</a:t>
            </a:r>
            <a:r>
              <a:rPr lang="en-AU" baseline="30000" dirty="0"/>
              <a:t>nd</a:t>
            </a:r>
            <a:r>
              <a:rPr lang="en-AU" dirty="0"/>
              <a:t>-order VLS model.</a:t>
            </a:r>
          </a:p>
          <a:p>
            <a:r>
              <a:rPr lang="en-AU" dirty="0"/>
              <a:t>A single global fire danger index.</a:t>
            </a:r>
          </a:p>
        </p:txBody>
      </p:sp>
    </p:spTree>
    <p:extLst>
      <p:ext uri="{BB962C8B-B14F-4D97-AF65-F5344CB8AC3E}">
        <p14:creationId xmlns:p14="http://schemas.microsoft.com/office/powerpoint/2010/main" val="12190973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1E537-C707-4A74-AB50-B18A75D56DE0}"/>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CC adaptation?</a:t>
            </a:r>
            <a:endParaRPr lang="en-AU" b="0" dirty="0"/>
          </a:p>
        </p:txBody>
      </p:sp>
      <p:sp>
        <p:nvSpPr>
          <p:cNvPr id="3" name="Content Placeholder 2">
            <a:extLst>
              <a:ext uri="{FF2B5EF4-FFF2-40B4-BE49-F238E27FC236}">
                <a16:creationId xmlns:a16="http://schemas.microsoft.com/office/drawing/2014/main" id="{49BA6BE3-1408-4AE5-9D79-C5E01746198E}"/>
              </a:ext>
            </a:extLst>
          </p:cNvPr>
          <p:cNvSpPr>
            <a:spLocks noGrp="1"/>
          </p:cNvSpPr>
          <p:nvPr>
            <p:ph idx="1"/>
          </p:nvPr>
        </p:nvSpPr>
        <p:spPr>
          <a:xfrm>
            <a:off x="0" y="1117601"/>
            <a:ext cx="5967046" cy="4538132"/>
          </a:xfrm>
        </p:spPr>
        <p:txBody>
          <a:bodyPr>
            <a:normAutofit/>
          </a:bodyPr>
          <a:lstStyle/>
          <a:p>
            <a:pPr lvl="0"/>
            <a:r>
              <a:rPr lang="en-AU" sz="4800" b="0" kern="1200" dirty="0">
                <a:solidFill>
                  <a:schemeClr val="tx1"/>
                </a:solidFill>
                <a:effectLst/>
                <a:latin typeface="+mj-lt"/>
                <a:ea typeface="+mj-ea"/>
                <a:cs typeface="+mj-cs"/>
              </a:rPr>
              <a:t>Rapid escalation of risks</a:t>
            </a:r>
          </a:p>
          <a:p>
            <a:pPr lvl="0"/>
            <a:r>
              <a:rPr lang="en-AU" sz="4800" b="0" kern="1200" dirty="0">
                <a:solidFill>
                  <a:schemeClr val="tx1"/>
                </a:solidFill>
                <a:effectLst/>
                <a:latin typeface="+mj-lt"/>
                <a:ea typeface="+mj-ea"/>
                <a:cs typeface="+mj-cs"/>
              </a:rPr>
              <a:t>Continuing process – no “new normal”</a:t>
            </a:r>
          </a:p>
          <a:p>
            <a:pPr lvl="0"/>
            <a:r>
              <a:rPr lang="en-AU" sz="4800" b="0" kern="1200" dirty="0">
                <a:solidFill>
                  <a:schemeClr val="tx1"/>
                </a:solidFill>
                <a:effectLst/>
                <a:latin typeface="+mj-lt"/>
                <a:ea typeface="+mj-ea"/>
                <a:cs typeface="+mj-cs"/>
              </a:rPr>
              <a:t>Potential for far </a:t>
            </a:r>
            <a:br>
              <a:rPr lang="en-AU" sz="4800" b="0" kern="1200" dirty="0">
                <a:solidFill>
                  <a:schemeClr val="tx1"/>
                </a:solidFill>
                <a:effectLst/>
                <a:latin typeface="+mj-lt"/>
                <a:ea typeface="+mj-ea"/>
                <a:cs typeface="+mj-cs"/>
              </a:rPr>
            </a:br>
            <a:r>
              <a:rPr lang="en-AU" sz="4800" b="0" kern="1200" dirty="0">
                <a:solidFill>
                  <a:schemeClr val="tx1"/>
                </a:solidFill>
                <a:effectLst/>
                <a:latin typeface="+mj-lt"/>
                <a:ea typeface="+mj-ea"/>
                <a:cs typeface="+mj-cs"/>
              </a:rPr>
              <a:t>worse to happen</a:t>
            </a:r>
          </a:p>
          <a:p>
            <a:pPr marL="0" lvl="0" indent="0">
              <a:buNone/>
            </a:pPr>
            <a:endParaRPr lang="en-AU" sz="4800" b="0" kern="1200" dirty="0">
              <a:solidFill>
                <a:schemeClr val="tx1"/>
              </a:solidFill>
              <a:effectLst/>
              <a:latin typeface="+mj-lt"/>
              <a:ea typeface="+mj-ea"/>
              <a:cs typeface="+mj-cs"/>
            </a:endParaRPr>
          </a:p>
        </p:txBody>
      </p:sp>
      <p:pic>
        <p:nvPicPr>
          <p:cNvPr id="5" name="Picture 4">
            <a:extLst>
              <a:ext uri="{FF2B5EF4-FFF2-40B4-BE49-F238E27FC236}">
                <a16:creationId xmlns:a16="http://schemas.microsoft.com/office/drawing/2014/main" id="{E69C8DEE-5A3A-4008-BA08-CFE6428C672C}"/>
              </a:ext>
            </a:extLst>
          </p:cNvPr>
          <p:cNvPicPr>
            <a:picLocks noChangeAspect="1"/>
          </p:cNvPicPr>
          <p:nvPr/>
        </p:nvPicPr>
        <p:blipFill>
          <a:blip r:embed="rId3"/>
          <a:stretch>
            <a:fillRect/>
          </a:stretch>
        </p:blipFill>
        <p:spPr>
          <a:xfrm>
            <a:off x="5539932" y="1809599"/>
            <a:ext cx="6652068" cy="5122985"/>
          </a:xfrm>
          <a:prstGeom prst="rect">
            <a:avLst/>
          </a:prstGeom>
        </p:spPr>
      </p:pic>
      <p:sp>
        <p:nvSpPr>
          <p:cNvPr id="6" name="TextBox 5">
            <a:extLst>
              <a:ext uri="{FF2B5EF4-FFF2-40B4-BE49-F238E27FC236}">
                <a16:creationId xmlns:a16="http://schemas.microsoft.com/office/drawing/2014/main" id="{C185B8CA-B2F1-4BB4-B09A-10E3989CA1A5}"/>
              </a:ext>
            </a:extLst>
          </p:cNvPr>
          <p:cNvSpPr txBox="1"/>
          <p:nvPr/>
        </p:nvSpPr>
        <p:spPr>
          <a:xfrm>
            <a:off x="-136968" y="6090721"/>
            <a:ext cx="5676900" cy="830997"/>
          </a:xfrm>
          <a:prstGeom prst="rect">
            <a:avLst/>
          </a:prstGeom>
          <a:noFill/>
        </p:spPr>
        <p:txBody>
          <a:bodyPr wrap="square" rtlCol="0">
            <a:spAutoFit/>
          </a:bodyPr>
          <a:lstStyle/>
          <a:p>
            <a:pPr algn="r"/>
            <a:r>
              <a:rPr lang="en-GB" sz="2400" dirty="0"/>
              <a:t>No Black Swans, just ubiquitous </a:t>
            </a:r>
            <a:br>
              <a:rPr lang="en-GB" sz="2400" dirty="0"/>
            </a:br>
            <a:r>
              <a:rPr lang="en-GB" sz="2400" dirty="0"/>
              <a:t>Ravens and Cane Toads.</a:t>
            </a:r>
            <a:endParaRPr lang="en-AU" sz="2400" dirty="0"/>
          </a:p>
        </p:txBody>
      </p:sp>
    </p:spTree>
    <p:extLst>
      <p:ext uri="{BB962C8B-B14F-4D97-AF65-F5344CB8AC3E}">
        <p14:creationId xmlns:p14="http://schemas.microsoft.com/office/powerpoint/2010/main" val="1421050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A44E4-D011-4A04-831F-0E574EF7FF61}"/>
              </a:ext>
            </a:extLst>
          </p:cNvPr>
          <p:cNvSpPr>
            <a:spLocks noGrp="1"/>
          </p:cNvSpPr>
          <p:nvPr>
            <p:ph type="title"/>
          </p:nvPr>
        </p:nvSpPr>
        <p:spPr/>
        <p:txBody>
          <a:bodyPr/>
          <a:lstStyle/>
          <a:p>
            <a:r>
              <a:rPr lang="en-GB" dirty="0"/>
              <a:t>THINGS TO REMEMBER</a:t>
            </a:r>
            <a:endParaRPr lang="en-AU" dirty="0"/>
          </a:p>
        </p:txBody>
      </p:sp>
      <p:sp>
        <p:nvSpPr>
          <p:cNvPr id="3" name="Content Placeholder 2">
            <a:extLst>
              <a:ext uri="{FF2B5EF4-FFF2-40B4-BE49-F238E27FC236}">
                <a16:creationId xmlns:a16="http://schemas.microsoft.com/office/drawing/2014/main" id="{19281633-42FE-405D-B33E-5F625F1A5847}"/>
              </a:ext>
            </a:extLst>
          </p:cNvPr>
          <p:cNvSpPr>
            <a:spLocks noGrp="1"/>
          </p:cNvSpPr>
          <p:nvPr>
            <p:ph idx="1"/>
          </p:nvPr>
        </p:nvSpPr>
        <p:spPr>
          <a:xfrm>
            <a:off x="0" y="1117600"/>
            <a:ext cx="11525459" cy="5740399"/>
          </a:xfrm>
        </p:spPr>
        <p:txBody>
          <a:bodyPr/>
          <a:lstStyle/>
          <a:p>
            <a:r>
              <a:rPr lang="en-GB" dirty="0"/>
              <a:t>What canopy intercept class do you use for SDI?</a:t>
            </a:r>
          </a:p>
          <a:p>
            <a:r>
              <a:rPr lang="en-GB" dirty="0"/>
              <a:t>What average annual rainfall do you use for KBDI?</a:t>
            </a:r>
          </a:p>
          <a:p>
            <a:r>
              <a:rPr lang="en-GB" dirty="0"/>
              <a:t>Why do you use KBDI anyway?</a:t>
            </a:r>
          </a:p>
          <a:p>
            <a:r>
              <a:rPr lang="en-GB" dirty="0"/>
              <a:t>When will your burnt forests return to flammability?</a:t>
            </a:r>
          </a:p>
          <a:p>
            <a:r>
              <a:rPr lang="en-GB" dirty="0"/>
              <a:t>Have you factored CC into HRB planning?</a:t>
            </a:r>
          </a:p>
          <a:p>
            <a:r>
              <a:rPr lang="en-GB" dirty="0"/>
              <a:t>Do all IMT unit leaders understand the weird stuff?</a:t>
            </a:r>
          </a:p>
          <a:p>
            <a:r>
              <a:rPr lang="en-GB" dirty="0"/>
              <a:t>Have you pondered how to brief-up on the weird stuff?</a:t>
            </a:r>
            <a:endParaRPr lang="en-AU" dirty="0"/>
          </a:p>
        </p:txBody>
      </p:sp>
    </p:spTree>
    <p:extLst>
      <p:ext uri="{BB962C8B-B14F-4D97-AF65-F5344CB8AC3E}">
        <p14:creationId xmlns:p14="http://schemas.microsoft.com/office/powerpoint/2010/main" val="3683974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DE38C-1E65-416F-A68D-732821F99D66}"/>
              </a:ext>
            </a:extLst>
          </p:cNvPr>
          <p:cNvSpPr>
            <a:spLocks noGrp="1"/>
          </p:cNvSpPr>
          <p:nvPr>
            <p:ph type="title"/>
          </p:nvPr>
        </p:nvSpPr>
        <p:spPr/>
        <p:txBody>
          <a:bodyPr/>
          <a:lstStyle/>
          <a:p>
            <a:r>
              <a:rPr lang="en-GB" dirty="0"/>
              <a:t>New terms to learn</a:t>
            </a:r>
            <a:endParaRPr lang="en-AU" dirty="0"/>
          </a:p>
        </p:txBody>
      </p:sp>
      <p:sp>
        <p:nvSpPr>
          <p:cNvPr id="3" name="Content Placeholder 2">
            <a:extLst>
              <a:ext uri="{FF2B5EF4-FFF2-40B4-BE49-F238E27FC236}">
                <a16:creationId xmlns:a16="http://schemas.microsoft.com/office/drawing/2014/main" id="{3AB89A1A-C71C-4121-BD70-AA75F60BD5A8}"/>
              </a:ext>
            </a:extLst>
          </p:cNvPr>
          <p:cNvSpPr>
            <a:spLocks noGrp="1"/>
          </p:cNvSpPr>
          <p:nvPr>
            <p:ph idx="1"/>
          </p:nvPr>
        </p:nvSpPr>
        <p:spPr>
          <a:xfrm>
            <a:off x="0" y="1117601"/>
            <a:ext cx="11776668" cy="5604746"/>
          </a:xfrm>
        </p:spPr>
        <p:txBody>
          <a:bodyPr/>
          <a:lstStyle/>
          <a:p>
            <a:r>
              <a:rPr lang="en-GB" dirty="0"/>
              <a:t>Older ones:</a:t>
            </a:r>
            <a:br>
              <a:rPr lang="en-GB" dirty="0"/>
            </a:br>
            <a:r>
              <a:rPr lang="en-GB" dirty="0" err="1"/>
              <a:t>Pyrocumulonimbus</a:t>
            </a:r>
            <a:r>
              <a:rPr lang="en-GB" dirty="0"/>
              <a:t> -  </a:t>
            </a:r>
            <a:r>
              <a:rPr lang="en-GB" dirty="0" err="1"/>
              <a:t>pyroCb</a:t>
            </a:r>
            <a:br>
              <a:rPr lang="en-GB" dirty="0"/>
            </a:br>
            <a:r>
              <a:rPr lang="en-GB" dirty="0" err="1"/>
              <a:t>Pyrotornadogensis</a:t>
            </a:r>
            <a:br>
              <a:rPr lang="en-GB" dirty="0"/>
            </a:br>
            <a:r>
              <a:rPr lang="en-GB" dirty="0"/>
              <a:t>VLS</a:t>
            </a:r>
            <a:br>
              <a:rPr lang="en-GB" dirty="0"/>
            </a:br>
            <a:r>
              <a:rPr lang="en-GB" dirty="0"/>
              <a:t>Isentropic drawdown</a:t>
            </a:r>
            <a:br>
              <a:rPr lang="en-GB" dirty="0"/>
            </a:br>
            <a:endParaRPr lang="en-GB" dirty="0"/>
          </a:p>
          <a:p>
            <a:r>
              <a:rPr lang="en-GB" dirty="0"/>
              <a:t>Newer ones:</a:t>
            </a:r>
            <a:br>
              <a:rPr lang="en-GB" dirty="0"/>
            </a:br>
            <a:r>
              <a:rPr lang="en-GB" dirty="0"/>
              <a:t>Sustained outbreak</a:t>
            </a:r>
            <a:br>
              <a:rPr lang="en-GB" dirty="0"/>
            </a:br>
            <a:r>
              <a:rPr lang="en-GB" dirty="0"/>
              <a:t>Super outbreak</a:t>
            </a:r>
            <a:br>
              <a:rPr lang="en-GB" dirty="0"/>
            </a:br>
            <a:r>
              <a:rPr lang="en-GB" dirty="0"/>
              <a:t>Smoke-induced stratospheric anticyclones</a:t>
            </a:r>
            <a:endParaRPr lang="en-AU" dirty="0"/>
          </a:p>
        </p:txBody>
      </p:sp>
    </p:spTree>
    <p:extLst>
      <p:ext uri="{BB962C8B-B14F-4D97-AF65-F5344CB8AC3E}">
        <p14:creationId xmlns:p14="http://schemas.microsoft.com/office/powerpoint/2010/main" val="35151858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33FB-DB9C-4525-A46A-5DCCA7E67550}"/>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END</a:t>
            </a:r>
            <a:endParaRPr lang="en-AU" b="0" dirty="0"/>
          </a:p>
        </p:txBody>
      </p:sp>
      <p:sp>
        <p:nvSpPr>
          <p:cNvPr id="3" name="Content Placeholder 2">
            <a:extLst>
              <a:ext uri="{FF2B5EF4-FFF2-40B4-BE49-F238E27FC236}">
                <a16:creationId xmlns:a16="http://schemas.microsoft.com/office/drawing/2014/main" id="{383B4F58-9CBF-40D4-B974-1496FA975F76}"/>
              </a:ext>
            </a:extLst>
          </p:cNvPr>
          <p:cNvSpPr>
            <a:spLocks noGrp="1"/>
          </p:cNvSpPr>
          <p:nvPr>
            <p:ph idx="1"/>
          </p:nvPr>
        </p:nvSpPr>
        <p:spPr>
          <a:xfrm>
            <a:off x="4346918" y="2897945"/>
            <a:ext cx="5894363" cy="2335237"/>
          </a:xfrm>
        </p:spPr>
        <p:txBody>
          <a:bodyPr/>
          <a:lstStyle/>
          <a:p>
            <a:r>
              <a:rPr lang="en-GB" dirty="0"/>
              <a:t>Keep safe…</a:t>
            </a:r>
            <a:endParaRPr lang="en-AU" dirty="0"/>
          </a:p>
        </p:txBody>
      </p:sp>
    </p:spTree>
    <p:extLst>
      <p:ext uri="{BB962C8B-B14F-4D97-AF65-F5344CB8AC3E}">
        <p14:creationId xmlns:p14="http://schemas.microsoft.com/office/powerpoint/2010/main" val="4005224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C09555-495F-4ABF-AF23-0E986D977234}"/>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B35B3F54-3D32-45C6-8579-9DA7B20B64A6}"/>
              </a:ext>
            </a:extLst>
          </p:cNvPr>
          <p:cNvSpPr>
            <a:spLocks noGrp="1"/>
          </p:cNvSpPr>
          <p:nvPr>
            <p:ph idx="1"/>
          </p:nvPr>
        </p:nvSpPr>
        <p:spPr>
          <a:xfrm>
            <a:off x="152400" y="1228128"/>
            <a:ext cx="4276004" cy="1091142"/>
          </a:xfrm>
        </p:spPr>
        <p:txBody>
          <a:bodyPr>
            <a:normAutofit/>
          </a:bodyPr>
          <a:lstStyle/>
          <a:p>
            <a:r>
              <a:rPr lang="en-GB" sz="3600" dirty="0"/>
              <a:t>Ever used these out of context?</a:t>
            </a:r>
            <a:endParaRPr lang="en-AU" sz="3600" dirty="0"/>
          </a:p>
        </p:txBody>
      </p:sp>
      <p:sp>
        <p:nvSpPr>
          <p:cNvPr id="4" name="TextBox 3">
            <a:extLst>
              <a:ext uri="{FF2B5EF4-FFF2-40B4-BE49-F238E27FC236}">
                <a16:creationId xmlns:a16="http://schemas.microsoft.com/office/drawing/2014/main" id="{D38F8AD7-8B23-4003-8B22-C5457A8A4354}"/>
              </a:ext>
            </a:extLst>
          </p:cNvPr>
          <p:cNvSpPr txBox="1"/>
          <p:nvPr/>
        </p:nvSpPr>
        <p:spPr>
          <a:xfrm>
            <a:off x="5342804" y="1489823"/>
            <a:ext cx="3742944" cy="923330"/>
          </a:xfrm>
          <a:prstGeom prst="rect">
            <a:avLst/>
          </a:prstGeom>
          <a:noFill/>
        </p:spPr>
        <p:txBody>
          <a:bodyPr wrap="square" rtlCol="0">
            <a:spAutoFit/>
          </a:bodyPr>
          <a:lstStyle/>
          <a:p>
            <a:r>
              <a:rPr lang="en-GB" sz="5400" b="1" i="1" dirty="0"/>
              <a:t>EXTREME</a:t>
            </a:r>
            <a:endParaRPr lang="en-AU" sz="5400" b="1" i="1" dirty="0"/>
          </a:p>
        </p:txBody>
      </p:sp>
      <p:sp>
        <p:nvSpPr>
          <p:cNvPr id="5" name="TextBox 4">
            <a:extLst>
              <a:ext uri="{FF2B5EF4-FFF2-40B4-BE49-F238E27FC236}">
                <a16:creationId xmlns:a16="http://schemas.microsoft.com/office/drawing/2014/main" id="{B345A33A-72C5-4D1B-9583-C3BE3788DB23}"/>
              </a:ext>
            </a:extLst>
          </p:cNvPr>
          <p:cNvSpPr txBox="1"/>
          <p:nvPr/>
        </p:nvSpPr>
        <p:spPr>
          <a:xfrm>
            <a:off x="4515545" y="2415335"/>
            <a:ext cx="3742944" cy="923330"/>
          </a:xfrm>
          <a:prstGeom prst="rect">
            <a:avLst/>
          </a:prstGeom>
          <a:noFill/>
        </p:spPr>
        <p:txBody>
          <a:bodyPr wrap="square" rtlCol="0">
            <a:spAutoFit/>
          </a:bodyPr>
          <a:lstStyle/>
          <a:p>
            <a:r>
              <a:rPr lang="en-GB" sz="5400" b="1" i="1" dirty="0"/>
              <a:t>SEVERE</a:t>
            </a:r>
            <a:endParaRPr lang="en-AU" sz="5400" b="1" i="1" dirty="0"/>
          </a:p>
        </p:txBody>
      </p:sp>
      <p:sp>
        <p:nvSpPr>
          <p:cNvPr id="6" name="TextBox 5">
            <a:extLst>
              <a:ext uri="{FF2B5EF4-FFF2-40B4-BE49-F238E27FC236}">
                <a16:creationId xmlns:a16="http://schemas.microsoft.com/office/drawing/2014/main" id="{F8CD935C-2A85-44FA-BEDE-FB579365A5D8}"/>
              </a:ext>
            </a:extLst>
          </p:cNvPr>
          <p:cNvSpPr txBox="1"/>
          <p:nvPr/>
        </p:nvSpPr>
        <p:spPr>
          <a:xfrm>
            <a:off x="4276004" y="3558837"/>
            <a:ext cx="5505367" cy="923330"/>
          </a:xfrm>
          <a:prstGeom prst="rect">
            <a:avLst/>
          </a:prstGeom>
          <a:noFill/>
        </p:spPr>
        <p:txBody>
          <a:bodyPr wrap="square" rtlCol="0">
            <a:spAutoFit/>
          </a:bodyPr>
          <a:lstStyle/>
          <a:p>
            <a:r>
              <a:rPr lang="en-GB" sz="5400" b="1" i="1" dirty="0"/>
              <a:t>UNPRECEDENTED</a:t>
            </a:r>
            <a:endParaRPr lang="en-AU" sz="5400" b="1" i="1" dirty="0"/>
          </a:p>
        </p:txBody>
      </p:sp>
      <p:sp>
        <p:nvSpPr>
          <p:cNvPr id="7" name="TextBox 6">
            <a:extLst>
              <a:ext uri="{FF2B5EF4-FFF2-40B4-BE49-F238E27FC236}">
                <a16:creationId xmlns:a16="http://schemas.microsoft.com/office/drawing/2014/main" id="{76BB6D2D-1DE1-4C97-94DF-1F6C6E2A1698}"/>
              </a:ext>
            </a:extLst>
          </p:cNvPr>
          <p:cNvSpPr txBox="1"/>
          <p:nvPr/>
        </p:nvSpPr>
        <p:spPr>
          <a:xfrm>
            <a:off x="5394960" y="4703900"/>
            <a:ext cx="3742944" cy="923330"/>
          </a:xfrm>
          <a:prstGeom prst="rect">
            <a:avLst/>
          </a:prstGeom>
          <a:noFill/>
        </p:spPr>
        <p:txBody>
          <a:bodyPr wrap="square" rtlCol="0">
            <a:spAutoFit/>
          </a:bodyPr>
          <a:lstStyle/>
          <a:p>
            <a:r>
              <a:rPr lang="en-GB" sz="5400" b="1" i="1" dirty="0"/>
              <a:t>VIOLENT</a:t>
            </a:r>
            <a:endParaRPr lang="en-AU" sz="5400" b="1" i="1" dirty="0"/>
          </a:p>
        </p:txBody>
      </p:sp>
      <p:sp>
        <p:nvSpPr>
          <p:cNvPr id="8" name="TextBox 7">
            <a:extLst>
              <a:ext uri="{FF2B5EF4-FFF2-40B4-BE49-F238E27FC236}">
                <a16:creationId xmlns:a16="http://schemas.microsoft.com/office/drawing/2014/main" id="{4A108335-2152-4355-BA93-EAB83E28C29C}"/>
              </a:ext>
            </a:extLst>
          </p:cNvPr>
          <p:cNvSpPr txBox="1"/>
          <p:nvPr/>
        </p:nvSpPr>
        <p:spPr>
          <a:xfrm>
            <a:off x="298704" y="4231149"/>
            <a:ext cx="3742944" cy="923330"/>
          </a:xfrm>
          <a:prstGeom prst="rect">
            <a:avLst/>
          </a:prstGeom>
          <a:noFill/>
        </p:spPr>
        <p:txBody>
          <a:bodyPr wrap="square" rtlCol="0">
            <a:spAutoFit/>
          </a:bodyPr>
          <a:lstStyle/>
          <a:p>
            <a:r>
              <a:rPr lang="en-GB" sz="5400" b="1" i="1" dirty="0"/>
              <a:t>ELEVATED</a:t>
            </a:r>
            <a:endParaRPr lang="en-AU" sz="5400" b="1" i="1" dirty="0"/>
          </a:p>
        </p:txBody>
      </p:sp>
      <p:sp>
        <p:nvSpPr>
          <p:cNvPr id="9" name="TextBox 8">
            <a:extLst>
              <a:ext uri="{FF2B5EF4-FFF2-40B4-BE49-F238E27FC236}">
                <a16:creationId xmlns:a16="http://schemas.microsoft.com/office/drawing/2014/main" id="{E6A941DF-56D9-4406-B130-A6A61C874637}"/>
              </a:ext>
            </a:extLst>
          </p:cNvPr>
          <p:cNvSpPr txBox="1"/>
          <p:nvPr/>
        </p:nvSpPr>
        <p:spPr>
          <a:xfrm>
            <a:off x="1182624" y="3194650"/>
            <a:ext cx="3742944" cy="923330"/>
          </a:xfrm>
          <a:prstGeom prst="rect">
            <a:avLst/>
          </a:prstGeom>
          <a:noFill/>
        </p:spPr>
        <p:txBody>
          <a:bodyPr wrap="square" rtlCol="0">
            <a:spAutoFit/>
          </a:bodyPr>
          <a:lstStyle/>
          <a:p>
            <a:r>
              <a:rPr lang="en-GB" sz="5400" b="1" i="1" dirty="0"/>
              <a:t>MASSIVE</a:t>
            </a:r>
            <a:endParaRPr lang="en-AU" sz="5400" b="1" i="1" dirty="0"/>
          </a:p>
        </p:txBody>
      </p:sp>
      <p:sp>
        <p:nvSpPr>
          <p:cNvPr id="10" name="TextBox 9">
            <a:extLst>
              <a:ext uri="{FF2B5EF4-FFF2-40B4-BE49-F238E27FC236}">
                <a16:creationId xmlns:a16="http://schemas.microsoft.com/office/drawing/2014/main" id="{9064A3FE-62EF-411A-95F8-15A96E4CA294}"/>
              </a:ext>
            </a:extLst>
          </p:cNvPr>
          <p:cNvSpPr txBox="1"/>
          <p:nvPr/>
        </p:nvSpPr>
        <p:spPr>
          <a:xfrm>
            <a:off x="9137904" y="1711632"/>
            <a:ext cx="3742944" cy="923330"/>
          </a:xfrm>
          <a:prstGeom prst="rect">
            <a:avLst/>
          </a:prstGeom>
          <a:noFill/>
        </p:spPr>
        <p:txBody>
          <a:bodyPr wrap="square" rtlCol="0">
            <a:spAutoFit/>
          </a:bodyPr>
          <a:lstStyle/>
          <a:p>
            <a:r>
              <a:rPr lang="en-GB" sz="5400" b="1" i="1" dirty="0"/>
              <a:t>BAD</a:t>
            </a:r>
            <a:endParaRPr lang="en-AU" sz="5400" b="1" i="1" dirty="0"/>
          </a:p>
        </p:txBody>
      </p:sp>
      <p:sp>
        <p:nvSpPr>
          <p:cNvPr id="11" name="TextBox 10">
            <a:extLst>
              <a:ext uri="{FF2B5EF4-FFF2-40B4-BE49-F238E27FC236}">
                <a16:creationId xmlns:a16="http://schemas.microsoft.com/office/drawing/2014/main" id="{2086D89D-69C2-4D7B-B74E-0CCAA7BEE107}"/>
              </a:ext>
            </a:extLst>
          </p:cNvPr>
          <p:cNvSpPr txBox="1"/>
          <p:nvPr/>
        </p:nvSpPr>
        <p:spPr>
          <a:xfrm>
            <a:off x="152400" y="5518666"/>
            <a:ext cx="5004816" cy="923330"/>
          </a:xfrm>
          <a:prstGeom prst="rect">
            <a:avLst/>
          </a:prstGeom>
          <a:noFill/>
        </p:spPr>
        <p:txBody>
          <a:bodyPr wrap="square" rtlCol="0">
            <a:spAutoFit/>
          </a:bodyPr>
          <a:lstStyle/>
          <a:p>
            <a:r>
              <a:rPr lang="en-GB" sz="5400" b="1" i="1" dirty="0"/>
              <a:t>EXTREMELY BAD</a:t>
            </a:r>
            <a:endParaRPr lang="en-AU" sz="5400" b="1" i="1" dirty="0"/>
          </a:p>
        </p:txBody>
      </p:sp>
      <p:sp>
        <p:nvSpPr>
          <p:cNvPr id="12" name="TextBox 11">
            <a:extLst>
              <a:ext uri="{FF2B5EF4-FFF2-40B4-BE49-F238E27FC236}">
                <a16:creationId xmlns:a16="http://schemas.microsoft.com/office/drawing/2014/main" id="{8038454E-D594-4846-BF8A-2E3A44712493}"/>
              </a:ext>
            </a:extLst>
          </p:cNvPr>
          <p:cNvSpPr txBox="1"/>
          <p:nvPr/>
        </p:nvSpPr>
        <p:spPr>
          <a:xfrm>
            <a:off x="6038426" y="5857754"/>
            <a:ext cx="4349157" cy="923330"/>
          </a:xfrm>
          <a:prstGeom prst="rect">
            <a:avLst/>
          </a:prstGeom>
          <a:noFill/>
        </p:spPr>
        <p:txBody>
          <a:bodyPr wrap="square" rtlCol="0">
            <a:spAutoFit/>
          </a:bodyPr>
          <a:lstStyle/>
          <a:p>
            <a:r>
              <a:rPr lang="en-GB" sz="5400" b="1" i="1" dirty="0"/>
              <a:t>EXCEPTIONAL</a:t>
            </a:r>
            <a:endParaRPr lang="en-AU" sz="5400" b="1" i="1" dirty="0"/>
          </a:p>
        </p:txBody>
      </p:sp>
      <p:sp>
        <p:nvSpPr>
          <p:cNvPr id="13" name="TextBox 12">
            <a:extLst>
              <a:ext uri="{FF2B5EF4-FFF2-40B4-BE49-F238E27FC236}">
                <a16:creationId xmlns:a16="http://schemas.microsoft.com/office/drawing/2014/main" id="{2DBA0F28-6E77-493F-9CD3-20A9B3E57030}"/>
              </a:ext>
            </a:extLst>
          </p:cNvPr>
          <p:cNvSpPr txBox="1"/>
          <p:nvPr/>
        </p:nvSpPr>
        <p:spPr>
          <a:xfrm>
            <a:off x="355936" y="2298174"/>
            <a:ext cx="3742944" cy="923330"/>
          </a:xfrm>
          <a:prstGeom prst="rect">
            <a:avLst/>
          </a:prstGeom>
          <a:noFill/>
        </p:spPr>
        <p:txBody>
          <a:bodyPr wrap="square" rtlCol="0">
            <a:spAutoFit/>
          </a:bodyPr>
          <a:lstStyle/>
          <a:p>
            <a:r>
              <a:rPr lang="en-GB" sz="5400" b="1" i="1" dirty="0"/>
              <a:t>WORST</a:t>
            </a:r>
            <a:endParaRPr lang="en-AU" sz="5400" b="1" i="1" dirty="0"/>
          </a:p>
        </p:txBody>
      </p:sp>
      <p:pic>
        <p:nvPicPr>
          <p:cNvPr id="15" name="Picture 14" descr="A red label with a skull and text on it&#10;&#10;Description automatically generated with low confidence">
            <a:extLst>
              <a:ext uri="{FF2B5EF4-FFF2-40B4-BE49-F238E27FC236}">
                <a16:creationId xmlns:a16="http://schemas.microsoft.com/office/drawing/2014/main" id="{9D71D89A-AF9E-478B-BB79-ADEB47D1E7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5545" y="31809"/>
            <a:ext cx="2165671" cy="1521744"/>
          </a:xfrm>
          <a:prstGeom prst="rect">
            <a:avLst/>
          </a:prstGeom>
        </p:spPr>
      </p:pic>
      <p:sp>
        <p:nvSpPr>
          <p:cNvPr id="16" name="TextBox 15">
            <a:extLst>
              <a:ext uri="{FF2B5EF4-FFF2-40B4-BE49-F238E27FC236}">
                <a16:creationId xmlns:a16="http://schemas.microsoft.com/office/drawing/2014/main" id="{DB5398F7-970F-4922-ABF1-302E6D98480B}"/>
              </a:ext>
            </a:extLst>
          </p:cNvPr>
          <p:cNvSpPr txBox="1"/>
          <p:nvPr/>
        </p:nvSpPr>
        <p:spPr>
          <a:xfrm>
            <a:off x="140209" y="6481096"/>
            <a:ext cx="3328416" cy="369332"/>
          </a:xfrm>
          <a:prstGeom prst="rect">
            <a:avLst/>
          </a:prstGeom>
          <a:noFill/>
        </p:spPr>
        <p:txBody>
          <a:bodyPr wrap="square" rtlCol="0">
            <a:spAutoFit/>
          </a:bodyPr>
          <a:lstStyle/>
          <a:p>
            <a:r>
              <a:rPr lang="en-GB" dirty="0"/>
              <a:t>Image: amazon.com</a:t>
            </a:r>
            <a:endParaRPr lang="en-AU" dirty="0"/>
          </a:p>
        </p:txBody>
      </p:sp>
    </p:spTree>
    <p:extLst>
      <p:ext uri="{BB962C8B-B14F-4D97-AF65-F5344CB8AC3E}">
        <p14:creationId xmlns:p14="http://schemas.microsoft.com/office/powerpoint/2010/main" val="4259318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BD931-C5A8-4FD3-849F-6595D3360467}"/>
              </a:ext>
            </a:extLst>
          </p:cNvPr>
          <p:cNvSpPr>
            <a:spLocks noGrp="1"/>
          </p:cNvSpPr>
          <p:nvPr>
            <p:ph type="title"/>
          </p:nvPr>
        </p:nvSpPr>
        <p:spPr/>
        <p:txBody>
          <a:bodyPr/>
          <a:lstStyle/>
          <a:p>
            <a:pPr lvl="0"/>
            <a:r>
              <a:rPr lang="en-AU" sz="4400" b="0" kern="1200" dirty="0">
                <a:solidFill>
                  <a:schemeClr val="tx1"/>
                </a:solidFill>
                <a:effectLst/>
                <a:latin typeface="+mj-lt"/>
                <a:ea typeface="+mj-ea"/>
                <a:cs typeface="+mj-cs"/>
              </a:rPr>
              <a:t>Extreme wildfires</a:t>
            </a:r>
            <a:endParaRPr lang="en-AU" dirty="0"/>
          </a:p>
        </p:txBody>
      </p:sp>
      <p:sp>
        <p:nvSpPr>
          <p:cNvPr id="3" name="Content Placeholder 2">
            <a:extLst>
              <a:ext uri="{FF2B5EF4-FFF2-40B4-BE49-F238E27FC236}">
                <a16:creationId xmlns:a16="http://schemas.microsoft.com/office/drawing/2014/main" id="{DEEF5CF3-CBB0-42B2-BF19-13517C841850}"/>
              </a:ext>
            </a:extLst>
          </p:cNvPr>
          <p:cNvSpPr>
            <a:spLocks noGrp="1"/>
          </p:cNvSpPr>
          <p:nvPr>
            <p:ph idx="1"/>
          </p:nvPr>
        </p:nvSpPr>
        <p:spPr>
          <a:xfrm>
            <a:off x="0" y="1117600"/>
            <a:ext cx="8897815" cy="5365261"/>
          </a:xfrm>
        </p:spPr>
        <p:txBody>
          <a:bodyPr/>
          <a:lstStyle/>
          <a:p>
            <a:pPr lvl="0"/>
            <a:r>
              <a:rPr lang="en-GB" sz="4400" b="0" kern="1200" dirty="0">
                <a:solidFill>
                  <a:schemeClr val="tx1"/>
                </a:solidFill>
                <a:effectLst/>
                <a:ea typeface="+mj-ea"/>
                <a:cs typeface="+mj-cs"/>
              </a:rPr>
              <a:t>An </a:t>
            </a:r>
            <a:r>
              <a:rPr lang="en-GB" sz="4400" b="1" kern="1200" dirty="0">
                <a:solidFill>
                  <a:srgbClr val="FF0000"/>
                </a:solidFill>
                <a:effectLst/>
                <a:ea typeface="+mj-ea"/>
                <a:cs typeface="+mj-cs"/>
              </a:rPr>
              <a:t>extreme wildfire </a:t>
            </a:r>
            <a:r>
              <a:rPr lang="en-GB" sz="4400" b="0" kern="1200" dirty="0">
                <a:solidFill>
                  <a:schemeClr val="tx1"/>
                </a:solidFill>
                <a:effectLst/>
                <a:ea typeface="+mj-ea"/>
                <a:cs typeface="+mj-cs"/>
              </a:rPr>
              <a:t>is one that, on one or more occasions, develops a blow-up fire event.</a:t>
            </a:r>
            <a:endParaRPr lang="en-AU" sz="4400" b="0" kern="1200" dirty="0">
              <a:solidFill>
                <a:schemeClr val="tx1"/>
              </a:solidFill>
              <a:effectLst/>
              <a:ea typeface="+mj-ea"/>
              <a:cs typeface="+mj-cs"/>
            </a:endParaRPr>
          </a:p>
        </p:txBody>
      </p:sp>
      <p:sp>
        <p:nvSpPr>
          <p:cNvPr id="4" name="TextBox 3">
            <a:extLst>
              <a:ext uri="{FF2B5EF4-FFF2-40B4-BE49-F238E27FC236}">
                <a16:creationId xmlns:a16="http://schemas.microsoft.com/office/drawing/2014/main" id="{9D616B93-4ACE-4E63-9C69-19B095ECFE11}"/>
              </a:ext>
            </a:extLst>
          </p:cNvPr>
          <p:cNvSpPr txBox="1"/>
          <p:nvPr/>
        </p:nvSpPr>
        <p:spPr>
          <a:xfrm>
            <a:off x="158496" y="5986272"/>
            <a:ext cx="9229344" cy="923330"/>
          </a:xfrm>
          <a:prstGeom prst="rect">
            <a:avLst/>
          </a:prstGeom>
          <a:noFill/>
        </p:spPr>
        <p:txBody>
          <a:bodyPr wrap="square" rtlCol="0">
            <a:spAutoFit/>
          </a:bodyPr>
          <a:lstStyle/>
          <a:p>
            <a:r>
              <a:rPr lang="en-AU" sz="1800" dirty="0">
                <a:effectLst/>
                <a:latin typeface="Calibri" panose="020F0502020204030204" pitchFamily="34" charset="0"/>
                <a:ea typeface="Calibri" panose="020F0502020204030204" pitchFamily="34" charset="0"/>
                <a:cs typeface="Times New Roman" panose="02020603050405020304" pitchFamily="18" charset="0"/>
              </a:rPr>
              <a:t>Sharples, J.J., Cary, G.J., Fox-Hughes, P. et al. (2016). Natural hazards in Australia: extreme bushfire. Climatic Change, DOI 10.1007/s10584-016-1811-1</a:t>
            </a:r>
          </a:p>
          <a:p>
            <a:endParaRPr lang="en-AU" dirty="0"/>
          </a:p>
        </p:txBody>
      </p:sp>
    </p:spTree>
    <p:extLst>
      <p:ext uri="{BB962C8B-B14F-4D97-AF65-F5344CB8AC3E}">
        <p14:creationId xmlns:p14="http://schemas.microsoft.com/office/powerpoint/2010/main" val="3681036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5A99D5-DAA5-41B7-89B3-6D5C094213B2}"/>
              </a:ext>
            </a:extLst>
          </p:cNvPr>
          <p:cNvSpPr>
            <a:spLocks noGrp="1"/>
          </p:cNvSpPr>
          <p:nvPr>
            <p:ph type="title"/>
          </p:nvPr>
        </p:nvSpPr>
        <p:spPr/>
        <p:txBody>
          <a:bodyPr/>
          <a:lstStyle/>
          <a:p>
            <a:r>
              <a:rPr lang="en-GB" dirty="0"/>
              <a:t>Two species of fire</a:t>
            </a:r>
            <a:endParaRPr lang="en-AU" dirty="0"/>
          </a:p>
        </p:txBody>
      </p:sp>
      <p:sp>
        <p:nvSpPr>
          <p:cNvPr id="3" name="Content Placeholder 2">
            <a:extLst>
              <a:ext uri="{FF2B5EF4-FFF2-40B4-BE49-F238E27FC236}">
                <a16:creationId xmlns:a16="http://schemas.microsoft.com/office/drawing/2014/main" id="{140D7878-0858-4BAC-8961-E01E639B0775}"/>
              </a:ext>
            </a:extLst>
          </p:cNvPr>
          <p:cNvSpPr>
            <a:spLocks noGrp="1"/>
          </p:cNvSpPr>
          <p:nvPr>
            <p:ph idx="1"/>
          </p:nvPr>
        </p:nvSpPr>
        <p:spPr>
          <a:xfrm>
            <a:off x="0" y="1117601"/>
            <a:ext cx="7807569" cy="5529384"/>
          </a:xfrm>
        </p:spPr>
        <p:txBody>
          <a:bodyPr>
            <a:normAutofit/>
          </a:bodyPr>
          <a:lstStyle/>
          <a:p>
            <a:r>
              <a:rPr lang="en-GB" sz="4000" dirty="0"/>
              <a:t>There are now two species of fire in Australia.</a:t>
            </a:r>
          </a:p>
          <a:p>
            <a:endParaRPr lang="en-GB" sz="4000" dirty="0"/>
          </a:p>
          <a:p>
            <a:r>
              <a:rPr lang="en-GB" sz="4000" b="1" dirty="0">
                <a:solidFill>
                  <a:schemeClr val="accent1"/>
                </a:solidFill>
              </a:rPr>
              <a:t>Steady-state</a:t>
            </a:r>
            <a:r>
              <a:rPr lang="en-GB" sz="4000" dirty="0"/>
              <a:t> fire behaviour</a:t>
            </a:r>
          </a:p>
          <a:p>
            <a:endParaRPr lang="en-GB" sz="4000" dirty="0"/>
          </a:p>
          <a:p>
            <a:r>
              <a:rPr lang="en-GB" sz="4000" b="1" dirty="0">
                <a:solidFill>
                  <a:schemeClr val="accent1"/>
                </a:solidFill>
              </a:rPr>
              <a:t>Dynamic</a:t>
            </a:r>
            <a:r>
              <a:rPr lang="en-GB" sz="4000" dirty="0"/>
              <a:t> fire behaviour</a:t>
            </a:r>
            <a:endParaRPr lang="en-AU" sz="4000" dirty="0"/>
          </a:p>
        </p:txBody>
      </p:sp>
    </p:spTree>
    <p:extLst>
      <p:ext uri="{BB962C8B-B14F-4D97-AF65-F5344CB8AC3E}">
        <p14:creationId xmlns:p14="http://schemas.microsoft.com/office/powerpoint/2010/main" val="1619277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104083</TotalTime>
  <Words>1706</Words>
  <Application>Microsoft Office PowerPoint</Application>
  <PresentationFormat>Widescreen</PresentationFormat>
  <Paragraphs>216</Paragraphs>
  <Slides>64</Slides>
  <Notes>14</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64</vt:i4>
      </vt:variant>
    </vt:vector>
  </HeadingPairs>
  <TitlesOfParts>
    <vt:vector size="70" baseType="lpstr">
      <vt:lpstr>Arial</vt:lpstr>
      <vt:lpstr>Calibri</vt:lpstr>
      <vt:lpstr>Calibri Light</vt:lpstr>
      <vt:lpstr>Impact</vt:lpstr>
      <vt:lpstr>StoneSerif-Italic</vt:lpstr>
      <vt:lpstr>Office Theme</vt:lpstr>
      <vt:lpstr>MANAGING EXTREME WILDFIRES</vt:lpstr>
      <vt:lpstr>INDEX</vt:lpstr>
      <vt:lpstr>PowerPoint Presentation</vt:lpstr>
      <vt:lpstr>Objective</vt:lpstr>
      <vt:lpstr>PowerPoint Presentation</vt:lpstr>
      <vt:lpstr>Definitions</vt:lpstr>
      <vt:lpstr>PowerPoint Presentation</vt:lpstr>
      <vt:lpstr>Extreme wildfires</vt:lpstr>
      <vt:lpstr>Two species of fire</vt:lpstr>
      <vt:lpstr>Blow-Up Fire Events</vt:lpstr>
      <vt:lpstr>Deep Flaming</vt:lpstr>
      <vt:lpstr>DISCUSSION</vt:lpstr>
      <vt:lpstr>PowerPoint Presentation</vt:lpstr>
      <vt:lpstr>Ideas…</vt:lpstr>
      <vt:lpstr>PowerPoint Presentation</vt:lpstr>
      <vt:lpstr>PowerPoint Presentation</vt:lpstr>
      <vt:lpstr>PowerPoint Presentation</vt:lpstr>
      <vt:lpstr>PowerPoint Presentation</vt:lpstr>
      <vt:lpstr>CLIMATE CHANGE DISCUSSION</vt:lpstr>
      <vt:lpstr>PowerPoint Presentation</vt:lpstr>
      <vt:lpstr>DISCUSSION</vt:lpstr>
      <vt:lpstr>PowerPoint Presentation</vt:lpstr>
      <vt:lpstr>Discussion</vt:lpstr>
      <vt:lpstr>PowerPoint Presentation</vt:lpstr>
      <vt:lpstr>PowerPoint Presentation</vt:lpstr>
      <vt:lpstr>PowerPoint Presentation</vt:lpstr>
      <vt:lpstr>DISC-EX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DISCUSSION</vt:lpstr>
      <vt:lpstr>PowerPoint Presentation</vt:lpstr>
      <vt:lpstr>DISCUSSION</vt:lpstr>
      <vt:lpstr>DISCUSSION</vt:lpstr>
      <vt:lpstr>PowerPoint Presentation</vt:lpstr>
      <vt:lpstr>DISC-EX2</vt:lpstr>
      <vt:lpstr>Operational Tools</vt:lpstr>
      <vt:lpstr>PowerPoint Presentation</vt:lpstr>
      <vt:lpstr>PowerPoint Presentation</vt:lpstr>
      <vt:lpstr>PowerPoint Presentation</vt:lpstr>
      <vt:lpstr>PowerPoint Presentation</vt:lpstr>
      <vt:lpstr>DISC-EX</vt:lpstr>
      <vt:lpstr>PowerPoint Presentation</vt:lpstr>
      <vt:lpstr>PowerPoint Presentation</vt:lpstr>
      <vt:lpstr>PowerPoint Presentation</vt:lpstr>
      <vt:lpstr>USE THE HANDOUT</vt:lpstr>
      <vt:lpstr>PowerPoint Presentation</vt:lpstr>
      <vt:lpstr>PowerPoint Presentation</vt:lpstr>
      <vt:lpstr> </vt:lpstr>
      <vt:lpstr>PowerPoint Presentation</vt:lpstr>
      <vt:lpstr>Support for science?</vt:lpstr>
      <vt:lpstr>PowerPoint Presentation</vt:lpstr>
      <vt:lpstr>Lots of new science in the pipeline…</vt:lpstr>
      <vt:lpstr>CC adaptation?</vt:lpstr>
      <vt:lpstr>THINGS TO REMEMBER</vt:lpstr>
      <vt:lpstr>New terms to learn</vt:lpstr>
      <vt:lpstr>END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McRae, Rick</dc:creator>
  <cp:lastModifiedBy>mcrae2611@gmail.com</cp:lastModifiedBy>
  <cp:revision>187</cp:revision>
  <dcterms:created xsi:type="dcterms:W3CDTF">2021-03-14T05:21:07Z</dcterms:created>
  <dcterms:modified xsi:type="dcterms:W3CDTF">2021-09-15T05:26:28Z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90d47f2-2d0a-4515-b8de-e13c18f23c62_Enabled">
    <vt:lpwstr>true</vt:lpwstr>
  </property>
  <property fmtid="{D5CDD505-2E9C-101B-9397-08002B2CF9AE}" pid="3" name="MSIP_Label_690d47f2-2d0a-4515-b8de-e13c18f23c62_SetDate">
    <vt:lpwstr>2021-03-14T05:28:34Z</vt:lpwstr>
  </property>
  <property fmtid="{D5CDD505-2E9C-101B-9397-08002B2CF9AE}" pid="4" name="MSIP_Label_690d47f2-2d0a-4515-b8de-e13c18f23c62_Method">
    <vt:lpwstr>Privileged</vt:lpwstr>
  </property>
  <property fmtid="{D5CDD505-2E9C-101B-9397-08002B2CF9AE}" pid="5" name="MSIP_Label_690d47f2-2d0a-4515-b8de-e13c18f23c62_Name">
    <vt:lpwstr>OFFICIAL</vt:lpwstr>
  </property>
  <property fmtid="{D5CDD505-2E9C-101B-9397-08002B2CF9AE}" pid="6" name="MSIP_Label_690d47f2-2d0a-4515-b8de-e13c18f23c62_SiteId">
    <vt:lpwstr>b46c1908-0334-4236-b978-585ee88e4199</vt:lpwstr>
  </property>
  <property fmtid="{D5CDD505-2E9C-101B-9397-08002B2CF9AE}" pid="7" name="MSIP_Label_690d47f2-2d0a-4515-b8de-e13c18f23c62_ActionId">
    <vt:lpwstr>25cc0046-df10-45bc-87ee-e9902a809f03</vt:lpwstr>
  </property>
  <property fmtid="{D5CDD505-2E9C-101B-9397-08002B2CF9AE}" pid="8" name="MSIP_Label_690d47f2-2d0a-4515-b8de-e13c18f23c62_ContentBits">
    <vt:lpwstr>1</vt:lpwstr>
  </property>
  <property fmtid="{D5CDD505-2E9C-101B-9397-08002B2CF9AE}" pid="9" name="ClassificationContentMarkingHeaderLocations">
    <vt:lpwstr>Office Theme:8</vt:lpwstr>
  </property>
  <property fmtid="{D5CDD505-2E9C-101B-9397-08002B2CF9AE}" pid="10" name="ClassificationContentMarkingHeaderText">
    <vt:lpwstr>OFFICIAL</vt:lpwstr>
  </property>
</Properties>
</file>